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6A631B0" ContentType="image/p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70"/>
  </p:notesMasterIdLst>
  <p:sldIdLst>
    <p:sldId id="291" r:id="rId2"/>
    <p:sldId id="370" r:id="rId3"/>
    <p:sldId id="382" r:id="rId4"/>
    <p:sldId id="356" r:id="rId5"/>
    <p:sldId id="372" r:id="rId6"/>
    <p:sldId id="383" r:id="rId7"/>
    <p:sldId id="373" r:id="rId8"/>
    <p:sldId id="384" r:id="rId9"/>
    <p:sldId id="406" r:id="rId10"/>
    <p:sldId id="385" r:id="rId11"/>
    <p:sldId id="407" r:id="rId12"/>
    <p:sldId id="386" r:id="rId13"/>
    <p:sldId id="408" r:id="rId14"/>
    <p:sldId id="387" r:id="rId15"/>
    <p:sldId id="411" r:id="rId16"/>
    <p:sldId id="412" r:id="rId17"/>
    <p:sldId id="413" r:id="rId18"/>
    <p:sldId id="388" r:id="rId19"/>
    <p:sldId id="410" r:id="rId20"/>
    <p:sldId id="409" r:id="rId21"/>
    <p:sldId id="374" r:id="rId22"/>
    <p:sldId id="389" r:id="rId23"/>
    <p:sldId id="396" r:id="rId24"/>
    <p:sldId id="414" r:id="rId25"/>
    <p:sldId id="415" r:id="rId26"/>
    <p:sldId id="416" r:id="rId27"/>
    <p:sldId id="417" r:id="rId28"/>
    <p:sldId id="419" r:id="rId29"/>
    <p:sldId id="420" r:id="rId30"/>
    <p:sldId id="421" r:id="rId31"/>
    <p:sldId id="422" r:id="rId32"/>
    <p:sldId id="390" r:id="rId33"/>
    <p:sldId id="397" r:id="rId34"/>
    <p:sldId id="441" r:id="rId35"/>
    <p:sldId id="442" r:id="rId36"/>
    <p:sldId id="443" r:id="rId37"/>
    <p:sldId id="391" r:id="rId38"/>
    <p:sldId id="423" r:id="rId39"/>
    <p:sldId id="425" r:id="rId40"/>
    <p:sldId id="424" r:id="rId41"/>
    <p:sldId id="426" r:id="rId42"/>
    <p:sldId id="398" r:id="rId43"/>
    <p:sldId id="427" r:id="rId44"/>
    <p:sldId id="428" r:id="rId45"/>
    <p:sldId id="429" r:id="rId46"/>
    <p:sldId id="430" r:id="rId47"/>
    <p:sldId id="431" r:id="rId48"/>
    <p:sldId id="432" r:id="rId49"/>
    <p:sldId id="433" r:id="rId50"/>
    <p:sldId id="434" r:id="rId51"/>
    <p:sldId id="436" r:id="rId52"/>
    <p:sldId id="437" r:id="rId53"/>
    <p:sldId id="435" r:id="rId54"/>
    <p:sldId id="439" r:id="rId55"/>
    <p:sldId id="438" r:id="rId56"/>
    <p:sldId id="392" r:id="rId57"/>
    <p:sldId id="440" r:id="rId58"/>
    <p:sldId id="393" r:id="rId59"/>
    <p:sldId id="394" r:id="rId60"/>
    <p:sldId id="399" r:id="rId61"/>
    <p:sldId id="395" r:id="rId62"/>
    <p:sldId id="376" r:id="rId63"/>
    <p:sldId id="378" r:id="rId64"/>
    <p:sldId id="401" r:id="rId65"/>
    <p:sldId id="400" r:id="rId66"/>
    <p:sldId id="381" r:id="rId67"/>
    <p:sldId id="402" r:id="rId68"/>
    <p:sldId id="349"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4" d="100"/>
          <a:sy n="84" d="100"/>
        </p:scale>
        <p:origin x="-75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E7FAB-62EC-48D2-80C4-9908E759B13E}" type="doc">
      <dgm:prSet loTypeId="urn:microsoft.com/office/officeart/2005/8/layout/hierarchy6"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2400" b="1" smtClean="0">
              <a:latin typeface="微软雅黑" panose="020B0503020204020204" pitchFamily="34" charset="-122"/>
              <a:ea typeface="微软雅黑" panose="020B0503020204020204" pitchFamily="34" charset="-122"/>
            </a:rPr>
            <a:t>监督学习</a:t>
          </a:r>
          <a:endParaRPr lang="zh-CN" altLang="en-US" sz="2400" b="1">
            <a:latin typeface="微软雅黑" panose="020B0503020204020204" pitchFamily="34" charset="-122"/>
            <a:ea typeface="微软雅黑" panose="020B0503020204020204" pitchFamily="34" charset="-122"/>
          </a:endParaRPr>
        </a:p>
      </dgm:t>
    </dgm:pt>
    <dgm:pt modelId="{940B4E31-3482-4666-9DD5-8025C05483A7}" type="parTrans" cxnId="{8C5C4737-CC36-4704-81B7-B766583CC50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zh-CN" altLang="en-US" sz="2400" b="1" smtClean="0">
              <a:latin typeface="微软雅黑" panose="020B0503020204020204" pitchFamily="34" charset="-122"/>
              <a:ea typeface="微软雅黑" panose="020B0503020204020204" pitchFamily="34" charset="-122"/>
            </a:rPr>
            <a:t>回归问题</a:t>
          </a:r>
          <a:endParaRPr lang="zh-CN" altLang="en-US" sz="2400" b="1">
            <a:latin typeface="微软雅黑" panose="020B0503020204020204" pitchFamily="34" charset="-122"/>
            <a:ea typeface="微软雅黑" panose="020B0503020204020204" pitchFamily="34" charset="-122"/>
          </a:endParaRPr>
        </a:p>
      </dgm:t>
    </dgm:pt>
    <dgm:pt modelId="{E6DCD85A-607D-4841-8E78-BA78D6455682}" type="parTrans" cxnId="{F4D61183-8FDE-4CA5-8089-084E487712A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zh-CN" altLang="en-US" sz="2400" b="1" smtClean="0">
              <a:latin typeface="微软雅黑" panose="020B0503020204020204" pitchFamily="34" charset="-122"/>
              <a:ea typeface="微软雅黑" panose="020B0503020204020204" pitchFamily="34" charset="-122"/>
            </a:rPr>
            <a:t>分类问题</a:t>
          </a:r>
          <a:endParaRPr lang="zh-CN" altLang="en-US" sz="2400" b="1">
            <a:latin typeface="微软雅黑" panose="020B0503020204020204" pitchFamily="34" charset="-122"/>
            <a:ea typeface="微软雅黑" panose="020B0503020204020204" pitchFamily="34" charset="-122"/>
          </a:endParaRPr>
        </a:p>
      </dgm:t>
    </dgm:pt>
    <dgm:pt modelId="{9909C6F5-F837-49FD-BD18-AAF5809F800C}" type="parTrans" cxnId="{EF17B36D-41E7-4657-8DAB-F54A64282C7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CBFB072-B352-464E-AD46-892AE99CDAF0}">
      <dgm:prSet phldrT="[文本]" custT="1"/>
      <dgm:spPr/>
      <dgm:t>
        <a:bodyPr/>
        <a:lstStyle/>
        <a:p>
          <a:r>
            <a:rPr lang="zh-CN" altLang="en-US" sz="2400" b="1" smtClean="0">
              <a:latin typeface="微软雅黑" panose="020B0503020204020204" pitchFamily="34" charset="-122"/>
              <a:ea typeface="微软雅黑" panose="020B0503020204020204" pitchFamily="34" charset="-122"/>
            </a:rPr>
            <a:t>线性关系</a:t>
          </a:r>
          <a:endParaRPr lang="zh-CN" altLang="en-US" sz="2400" b="1">
            <a:latin typeface="微软雅黑" panose="020B0503020204020204" pitchFamily="34" charset="-122"/>
            <a:ea typeface="微软雅黑" panose="020B0503020204020204" pitchFamily="34" charset="-122"/>
          </a:endParaRPr>
        </a:p>
      </dgm:t>
    </dgm:pt>
    <dgm:pt modelId="{C5BDF015-AA6E-4E5E-ADE3-D177FCAB3D12}" type="parTrans" cxnId="{E60512DB-EFA7-488A-9091-C2CAB6E44067}">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9785BB8-B7F9-47C0-AEB7-056D0097FF44}" type="sibTrans" cxnId="{E60512DB-EFA7-488A-9091-C2CAB6E44067}">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E35C30C-F085-4B0B-B911-D9B0F8626392}">
      <dgm:prSet phldrT="[文本]" custT="1"/>
      <dgm:spPr/>
      <dgm:t>
        <a:bodyPr/>
        <a:lstStyle/>
        <a:p>
          <a:r>
            <a:rPr lang="zh-CN" altLang="en-US" sz="2400" b="1" smtClean="0">
              <a:latin typeface="微软雅黑" panose="020B0503020204020204" pitchFamily="34" charset="-122"/>
              <a:ea typeface="微软雅黑" panose="020B0503020204020204" pitchFamily="34" charset="-122"/>
            </a:rPr>
            <a:t>非线性关系</a:t>
          </a:r>
          <a:endParaRPr lang="zh-CN" altLang="en-US" sz="2400" b="1">
            <a:latin typeface="微软雅黑" panose="020B0503020204020204" pitchFamily="34" charset="-122"/>
            <a:ea typeface="微软雅黑" panose="020B0503020204020204" pitchFamily="34" charset="-122"/>
          </a:endParaRPr>
        </a:p>
      </dgm:t>
    </dgm:pt>
    <dgm:pt modelId="{3B78A3F0-F27C-49DE-8361-8C15F16A8FF7}" type="parTrans" cxnId="{3293FFC1-FEE0-4A4C-997F-32773DACC1B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43F9D16-8871-4F5A-8192-B37C7CB271BB}" type="sibTrans" cxnId="{3293FFC1-FEE0-4A4C-997F-32773DACC1B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D2E2B332-7D19-49B3-A319-DCAA1C45C7F1}">
      <dgm:prSet phldrT="[文本]" custT="1"/>
      <dgm:spPr/>
      <dgm:t>
        <a:bodyPr/>
        <a:lstStyle/>
        <a:p>
          <a:r>
            <a:rPr lang="zh-CN" altLang="en-US" sz="2400" b="1" smtClean="0">
              <a:latin typeface="微软雅黑" panose="020B0503020204020204" pitchFamily="34" charset="-122"/>
              <a:ea typeface="微软雅黑" panose="020B0503020204020204" pitchFamily="34" charset="-122"/>
            </a:rPr>
            <a:t>线性可分</a:t>
          </a:r>
          <a:endParaRPr lang="zh-CN" altLang="en-US" sz="2400" b="1">
            <a:latin typeface="微软雅黑" panose="020B0503020204020204" pitchFamily="34" charset="-122"/>
            <a:ea typeface="微软雅黑" panose="020B0503020204020204" pitchFamily="34" charset="-122"/>
          </a:endParaRPr>
        </a:p>
      </dgm:t>
    </dgm:pt>
    <dgm:pt modelId="{474AF5D1-D7EF-41B8-BE1B-B99E848D0540}" type="parTrans" cxnId="{9666E29C-69CC-41D3-9D28-B7009C4A926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A4BDEB0-CA3F-48FD-9F44-A4F741E23353}" type="sibTrans" cxnId="{9666E29C-69CC-41D3-9D28-B7009C4A926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7473322-4F03-4489-9ADE-4BE70B5C3960}">
      <dgm:prSet phldrT="[文本]" custT="1"/>
      <dgm:spPr/>
      <dgm:t>
        <a:bodyPr/>
        <a:lstStyle/>
        <a:p>
          <a:r>
            <a:rPr lang="zh-CN" altLang="en-US" sz="2400" b="1" smtClean="0">
              <a:latin typeface="微软雅黑" panose="020B0503020204020204" pitchFamily="34" charset="-122"/>
              <a:ea typeface="微软雅黑" panose="020B0503020204020204" pitchFamily="34" charset="-122"/>
            </a:rPr>
            <a:t>线性不可分</a:t>
          </a:r>
          <a:endParaRPr lang="zh-CN" altLang="en-US" sz="2400" b="1">
            <a:latin typeface="微软雅黑" panose="020B0503020204020204" pitchFamily="34" charset="-122"/>
            <a:ea typeface="微软雅黑" panose="020B0503020204020204" pitchFamily="34" charset="-122"/>
          </a:endParaRPr>
        </a:p>
      </dgm:t>
    </dgm:pt>
    <dgm:pt modelId="{FFD13891-35E4-4145-9640-813367712015}" type="parTrans" cxnId="{A3D3816B-DD76-4800-8793-002BB1A3C14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DC7B7A6E-8998-45E0-BD78-B178C51CB702}" type="sibTrans" cxnId="{A3D3816B-DD76-4800-8793-002BB1A3C141}">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864ABD2-631A-4E10-86C9-350DA9D02151}" type="pres">
      <dgm:prSet presAssocID="{770E7FAB-62EC-48D2-80C4-9908E759B13E}" presName="mainComposite" presStyleCnt="0">
        <dgm:presLayoutVars>
          <dgm:chPref val="1"/>
          <dgm:dir/>
          <dgm:animOne val="branch"/>
          <dgm:animLvl val="lvl"/>
          <dgm:resizeHandles val="exact"/>
        </dgm:presLayoutVars>
      </dgm:prSet>
      <dgm:spPr/>
      <dgm:t>
        <a:bodyPr/>
        <a:lstStyle/>
        <a:p>
          <a:endParaRPr lang="zh-CN" altLang="en-US"/>
        </a:p>
      </dgm:t>
    </dgm:pt>
    <dgm:pt modelId="{62DE68F3-981E-41CE-A6D8-C6E607BCAAD5}" type="pres">
      <dgm:prSet presAssocID="{770E7FAB-62EC-48D2-80C4-9908E759B13E}" presName="hierFlow" presStyleCnt="0"/>
      <dgm:spPr/>
    </dgm:pt>
    <dgm:pt modelId="{842BF812-83B9-464E-8530-4C688C5B5242}" type="pres">
      <dgm:prSet presAssocID="{770E7FAB-62EC-48D2-80C4-9908E759B13E}" presName="hierChild1" presStyleCnt="0">
        <dgm:presLayoutVars>
          <dgm:chPref val="1"/>
          <dgm:animOne val="branch"/>
          <dgm:animLvl val="lvl"/>
        </dgm:presLayoutVars>
      </dgm:prSet>
      <dgm:spPr/>
    </dgm:pt>
    <dgm:pt modelId="{D8FB181A-58E0-46B5-BC0A-1AC8EF1B05C2}" type="pres">
      <dgm:prSet presAssocID="{6EC3A555-454D-49EF-83BB-6D9306D2B69B}" presName="Name14" presStyleCnt="0"/>
      <dgm:spPr/>
    </dgm:pt>
    <dgm:pt modelId="{2B2F1DB0-BBCF-42FE-9C3A-FCD7E3F1CBF8}" type="pres">
      <dgm:prSet presAssocID="{6EC3A555-454D-49EF-83BB-6D9306D2B69B}" presName="level1Shape" presStyleLbl="node0" presStyleIdx="0" presStyleCnt="1">
        <dgm:presLayoutVars>
          <dgm:chPref val="3"/>
        </dgm:presLayoutVars>
      </dgm:prSet>
      <dgm:spPr/>
      <dgm:t>
        <a:bodyPr/>
        <a:lstStyle/>
        <a:p>
          <a:endParaRPr lang="zh-CN" altLang="en-US"/>
        </a:p>
      </dgm:t>
    </dgm:pt>
    <dgm:pt modelId="{D7AD959C-B205-41B2-8FD1-351EA60F62AC}" type="pres">
      <dgm:prSet presAssocID="{6EC3A555-454D-49EF-83BB-6D9306D2B69B}" presName="hierChild2" presStyleCnt="0"/>
      <dgm:spPr/>
    </dgm:pt>
    <dgm:pt modelId="{E7D20A3C-C4DC-453E-B7FC-17BC0DC4150C}" type="pres">
      <dgm:prSet presAssocID="{E6DCD85A-607D-4841-8E78-BA78D6455682}" presName="Name19" presStyleLbl="parChTrans1D2" presStyleIdx="0" presStyleCnt="2"/>
      <dgm:spPr/>
      <dgm:t>
        <a:bodyPr/>
        <a:lstStyle/>
        <a:p>
          <a:endParaRPr lang="zh-CN" altLang="en-US"/>
        </a:p>
      </dgm:t>
    </dgm:pt>
    <dgm:pt modelId="{CBD8A958-5139-432F-B4A8-03D4542EBAD7}" type="pres">
      <dgm:prSet presAssocID="{5AD54D5B-0F42-422B-AB22-F8F21ECBBA11}" presName="Name21" presStyleCnt="0"/>
      <dgm:spPr/>
    </dgm:pt>
    <dgm:pt modelId="{EAAF456A-7798-429E-A0BF-A8C6FA1B53F0}" type="pres">
      <dgm:prSet presAssocID="{5AD54D5B-0F42-422B-AB22-F8F21ECBBA11}" presName="level2Shape" presStyleLbl="node2" presStyleIdx="0" presStyleCnt="2"/>
      <dgm:spPr/>
      <dgm:t>
        <a:bodyPr/>
        <a:lstStyle/>
        <a:p>
          <a:endParaRPr lang="zh-CN" altLang="en-US"/>
        </a:p>
      </dgm:t>
    </dgm:pt>
    <dgm:pt modelId="{E0E89BC7-60E0-4A11-A1B4-49C38A6F5864}" type="pres">
      <dgm:prSet presAssocID="{5AD54D5B-0F42-422B-AB22-F8F21ECBBA11}" presName="hierChild3" presStyleCnt="0"/>
      <dgm:spPr/>
    </dgm:pt>
    <dgm:pt modelId="{D3BE0E16-9691-4A72-888D-FD40F1202A68}" type="pres">
      <dgm:prSet presAssocID="{C5BDF015-AA6E-4E5E-ADE3-D177FCAB3D12}" presName="Name19" presStyleLbl="parChTrans1D3" presStyleIdx="0" presStyleCnt="4"/>
      <dgm:spPr/>
      <dgm:t>
        <a:bodyPr/>
        <a:lstStyle/>
        <a:p>
          <a:endParaRPr lang="zh-CN" altLang="en-US"/>
        </a:p>
      </dgm:t>
    </dgm:pt>
    <dgm:pt modelId="{DA6F970D-5870-4691-91A1-F3B3658B6BC0}" type="pres">
      <dgm:prSet presAssocID="{9CBFB072-B352-464E-AD46-892AE99CDAF0}" presName="Name21" presStyleCnt="0"/>
      <dgm:spPr/>
    </dgm:pt>
    <dgm:pt modelId="{9D26D9C5-D10A-40E4-AEC8-994C5B9F13E2}" type="pres">
      <dgm:prSet presAssocID="{9CBFB072-B352-464E-AD46-892AE99CDAF0}" presName="level2Shape" presStyleLbl="node3" presStyleIdx="0" presStyleCnt="4"/>
      <dgm:spPr/>
      <dgm:t>
        <a:bodyPr/>
        <a:lstStyle/>
        <a:p>
          <a:endParaRPr lang="zh-CN" altLang="en-US"/>
        </a:p>
      </dgm:t>
    </dgm:pt>
    <dgm:pt modelId="{43E2C44D-4A6B-4C67-905A-B41E939EDDB7}" type="pres">
      <dgm:prSet presAssocID="{9CBFB072-B352-464E-AD46-892AE99CDAF0}" presName="hierChild3" presStyleCnt="0"/>
      <dgm:spPr/>
    </dgm:pt>
    <dgm:pt modelId="{FED1F02C-BC67-4A3E-8B29-324423238FE5}" type="pres">
      <dgm:prSet presAssocID="{3B78A3F0-F27C-49DE-8361-8C15F16A8FF7}" presName="Name19" presStyleLbl="parChTrans1D3" presStyleIdx="1" presStyleCnt="4"/>
      <dgm:spPr/>
      <dgm:t>
        <a:bodyPr/>
        <a:lstStyle/>
        <a:p>
          <a:endParaRPr lang="zh-CN" altLang="en-US"/>
        </a:p>
      </dgm:t>
    </dgm:pt>
    <dgm:pt modelId="{28A426F7-7714-4168-BB0E-04E6204E259A}" type="pres">
      <dgm:prSet presAssocID="{2E35C30C-F085-4B0B-B911-D9B0F8626392}" presName="Name21" presStyleCnt="0"/>
      <dgm:spPr/>
    </dgm:pt>
    <dgm:pt modelId="{3AF5E059-2144-46F9-953C-41D8B404D48F}" type="pres">
      <dgm:prSet presAssocID="{2E35C30C-F085-4B0B-B911-D9B0F8626392}" presName="level2Shape" presStyleLbl="node3" presStyleIdx="1" presStyleCnt="4"/>
      <dgm:spPr/>
      <dgm:t>
        <a:bodyPr/>
        <a:lstStyle/>
        <a:p>
          <a:endParaRPr lang="zh-CN" altLang="en-US"/>
        </a:p>
      </dgm:t>
    </dgm:pt>
    <dgm:pt modelId="{EC0AB499-D6DF-436B-8B2A-FF48901E5C52}" type="pres">
      <dgm:prSet presAssocID="{2E35C30C-F085-4B0B-B911-D9B0F8626392}" presName="hierChild3" presStyleCnt="0"/>
      <dgm:spPr/>
    </dgm:pt>
    <dgm:pt modelId="{D995AA8A-19FA-4970-BC3D-4E9D09E35AEB}" type="pres">
      <dgm:prSet presAssocID="{9909C6F5-F837-49FD-BD18-AAF5809F800C}" presName="Name19" presStyleLbl="parChTrans1D2" presStyleIdx="1" presStyleCnt="2"/>
      <dgm:spPr/>
      <dgm:t>
        <a:bodyPr/>
        <a:lstStyle/>
        <a:p>
          <a:endParaRPr lang="zh-CN" altLang="en-US"/>
        </a:p>
      </dgm:t>
    </dgm:pt>
    <dgm:pt modelId="{A78C4C1D-C2DD-4F3A-8BA2-5796A9998757}" type="pres">
      <dgm:prSet presAssocID="{092FD84B-A1C3-4B5D-920B-33A18908981F}" presName="Name21" presStyleCnt="0"/>
      <dgm:spPr/>
    </dgm:pt>
    <dgm:pt modelId="{AC871B8D-101B-494F-AB03-8AD47CC61809}" type="pres">
      <dgm:prSet presAssocID="{092FD84B-A1C3-4B5D-920B-33A18908981F}" presName="level2Shape" presStyleLbl="node2" presStyleIdx="1" presStyleCnt="2"/>
      <dgm:spPr/>
      <dgm:t>
        <a:bodyPr/>
        <a:lstStyle/>
        <a:p>
          <a:endParaRPr lang="zh-CN" altLang="en-US"/>
        </a:p>
      </dgm:t>
    </dgm:pt>
    <dgm:pt modelId="{C5DE4A54-D8EF-4C41-B6AB-4259D29C988A}" type="pres">
      <dgm:prSet presAssocID="{092FD84B-A1C3-4B5D-920B-33A18908981F}" presName="hierChild3" presStyleCnt="0"/>
      <dgm:spPr/>
    </dgm:pt>
    <dgm:pt modelId="{4E8FB9FC-7418-4B02-849A-79F66703AFF4}" type="pres">
      <dgm:prSet presAssocID="{474AF5D1-D7EF-41B8-BE1B-B99E848D0540}" presName="Name19" presStyleLbl="parChTrans1D3" presStyleIdx="2" presStyleCnt="4"/>
      <dgm:spPr/>
      <dgm:t>
        <a:bodyPr/>
        <a:lstStyle/>
        <a:p>
          <a:endParaRPr lang="zh-CN" altLang="en-US"/>
        </a:p>
      </dgm:t>
    </dgm:pt>
    <dgm:pt modelId="{D1413324-1590-42C6-9949-A5F1FF806C0B}" type="pres">
      <dgm:prSet presAssocID="{D2E2B332-7D19-49B3-A319-DCAA1C45C7F1}" presName="Name21" presStyleCnt="0"/>
      <dgm:spPr/>
    </dgm:pt>
    <dgm:pt modelId="{52700854-761E-4C12-AE8E-B206BD757ACD}" type="pres">
      <dgm:prSet presAssocID="{D2E2B332-7D19-49B3-A319-DCAA1C45C7F1}" presName="level2Shape" presStyleLbl="node3" presStyleIdx="2" presStyleCnt="4"/>
      <dgm:spPr/>
      <dgm:t>
        <a:bodyPr/>
        <a:lstStyle/>
        <a:p>
          <a:endParaRPr lang="zh-CN" altLang="en-US"/>
        </a:p>
      </dgm:t>
    </dgm:pt>
    <dgm:pt modelId="{C9FB758E-8CF5-46AA-BC89-E6B9CCD47765}" type="pres">
      <dgm:prSet presAssocID="{D2E2B332-7D19-49B3-A319-DCAA1C45C7F1}" presName="hierChild3" presStyleCnt="0"/>
      <dgm:spPr/>
    </dgm:pt>
    <dgm:pt modelId="{D182CD24-0D79-4D77-B7C7-100A9CCB92BC}" type="pres">
      <dgm:prSet presAssocID="{FFD13891-35E4-4145-9640-813367712015}" presName="Name19" presStyleLbl="parChTrans1D3" presStyleIdx="3" presStyleCnt="4"/>
      <dgm:spPr/>
      <dgm:t>
        <a:bodyPr/>
        <a:lstStyle/>
        <a:p>
          <a:endParaRPr lang="zh-CN" altLang="en-US"/>
        </a:p>
      </dgm:t>
    </dgm:pt>
    <dgm:pt modelId="{4A718EE1-4A75-4A68-89C3-16458D765615}" type="pres">
      <dgm:prSet presAssocID="{27473322-4F03-4489-9ADE-4BE70B5C3960}" presName="Name21" presStyleCnt="0"/>
      <dgm:spPr/>
    </dgm:pt>
    <dgm:pt modelId="{B76C56F4-ED56-40F2-A53B-859BF24C5C32}" type="pres">
      <dgm:prSet presAssocID="{27473322-4F03-4489-9ADE-4BE70B5C3960}" presName="level2Shape" presStyleLbl="node3" presStyleIdx="3" presStyleCnt="4"/>
      <dgm:spPr/>
      <dgm:t>
        <a:bodyPr/>
        <a:lstStyle/>
        <a:p>
          <a:endParaRPr lang="zh-CN" altLang="en-US"/>
        </a:p>
      </dgm:t>
    </dgm:pt>
    <dgm:pt modelId="{81BD664D-AF08-4375-B406-2764EADC21CE}" type="pres">
      <dgm:prSet presAssocID="{27473322-4F03-4489-9ADE-4BE70B5C3960}" presName="hierChild3" presStyleCnt="0"/>
      <dgm:spPr/>
    </dgm:pt>
    <dgm:pt modelId="{56F732A9-F04D-4603-81A6-5666DDDE34B8}" type="pres">
      <dgm:prSet presAssocID="{770E7FAB-62EC-48D2-80C4-9908E759B13E}" presName="bgShapesFlow" presStyleCnt="0"/>
      <dgm:spPr/>
    </dgm:pt>
  </dgm:ptLst>
  <dgm:cxnLst>
    <dgm:cxn modelId="{6C9E9612-66E8-4CA6-BED6-6EC5352F1EA0}" type="presOf" srcId="{FFD13891-35E4-4145-9640-813367712015}" destId="{D182CD24-0D79-4D77-B7C7-100A9CCB92BC}" srcOrd="0" destOrd="0" presId="urn:microsoft.com/office/officeart/2005/8/layout/hierarchy6"/>
    <dgm:cxn modelId="{FDD0FDEC-EF91-4230-BC0B-CA5FA2A78A90}" type="presOf" srcId="{E6DCD85A-607D-4841-8E78-BA78D6455682}" destId="{E7D20A3C-C4DC-453E-B7FC-17BC0DC4150C}" srcOrd="0" destOrd="0" presId="urn:microsoft.com/office/officeart/2005/8/layout/hierarchy6"/>
    <dgm:cxn modelId="{8C5C4737-CC36-4704-81B7-B766583CC500}" srcId="{770E7FAB-62EC-48D2-80C4-9908E759B13E}" destId="{6EC3A555-454D-49EF-83BB-6D9306D2B69B}" srcOrd="0" destOrd="0" parTransId="{940B4E31-3482-4666-9DD5-8025C05483A7}" sibTransId="{131AA8F5-BE6B-4485-83B4-98D173B3BD30}"/>
    <dgm:cxn modelId="{E60512DB-EFA7-488A-9091-C2CAB6E44067}" srcId="{5AD54D5B-0F42-422B-AB22-F8F21ECBBA11}" destId="{9CBFB072-B352-464E-AD46-892AE99CDAF0}" srcOrd="0" destOrd="0" parTransId="{C5BDF015-AA6E-4E5E-ADE3-D177FCAB3D12}" sibTransId="{29785BB8-B7F9-47C0-AEB7-056D0097FF44}"/>
    <dgm:cxn modelId="{215B9859-CED3-4B03-A08D-33BB09B88A53}" type="presOf" srcId="{6EC3A555-454D-49EF-83BB-6D9306D2B69B}" destId="{2B2F1DB0-BBCF-42FE-9C3A-FCD7E3F1CBF8}" srcOrd="0" destOrd="0" presId="urn:microsoft.com/office/officeart/2005/8/layout/hierarchy6"/>
    <dgm:cxn modelId="{EF17B36D-41E7-4657-8DAB-F54A64282C72}" srcId="{6EC3A555-454D-49EF-83BB-6D9306D2B69B}" destId="{092FD84B-A1C3-4B5D-920B-33A18908981F}" srcOrd="1" destOrd="0" parTransId="{9909C6F5-F837-49FD-BD18-AAF5809F800C}" sibTransId="{3D76AAD5-8039-48A8-A071-8A2961749420}"/>
    <dgm:cxn modelId="{417A93CE-0FDE-4881-AC2E-9F28D27FDE4E}" type="presOf" srcId="{770E7FAB-62EC-48D2-80C4-9908E759B13E}" destId="{9864ABD2-631A-4E10-86C9-350DA9D02151}" srcOrd="0" destOrd="0" presId="urn:microsoft.com/office/officeart/2005/8/layout/hierarchy6"/>
    <dgm:cxn modelId="{3293FFC1-FEE0-4A4C-997F-32773DACC1B1}" srcId="{5AD54D5B-0F42-422B-AB22-F8F21ECBBA11}" destId="{2E35C30C-F085-4B0B-B911-D9B0F8626392}" srcOrd="1" destOrd="0" parTransId="{3B78A3F0-F27C-49DE-8361-8C15F16A8FF7}" sibTransId="{143F9D16-8871-4F5A-8192-B37C7CB271BB}"/>
    <dgm:cxn modelId="{D521E599-AA42-49E5-A219-2B91CE290D76}" type="presOf" srcId="{C5BDF015-AA6E-4E5E-ADE3-D177FCAB3D12}" destId="{D3BE0E16-9691-4A72-888D-FD40F1202A68}" srcOrd="0" destOrd="0" presId="urn:microsoft.com/office/officeart/2005/8/layout/hierarchy6"/>
    <dgm:cxn modelId="{5FC9EDBD-5344-4D0F-8304-25CED6FEBC62}" type="presOf" srcId="{3B78A3F0-F27C-49DE-8361-8C15F16A8FF7}" destId="{FED1F02C-BC67-4A3E-8B29-324423238FE5}" srcOrd="0" destOrd="0" presId="urn:microsoft.com/office/officeart/2005/8/layout/hierarchy6"/>
    <dgm:cxn modelId="{2E641424-D11E-42C9-B14F-040B556DA79A}" type="presOf" srcId="{5AD54D5B-0F42-422B-AB22-F8F21ECBBA11}" destId="{EAAF456A-7798-429E-A0BF-A8C6FA1B53F0}" srcOrd="0" destOrd="0" presId="urn:microsoft.com/office/officeart/2005/8/layout/hierarchy6"/>
    <dgm:cxn modelId="{C0291363-F9D4-48F5-AC61-218C4B1A2DC0}" type="presOf" srcId="{27473322-4F03-4489-9ADE-4BE70B5C3960}" destId="{B76C56F4-ED56-40F2-A53B-859BF24C5C32}" srcOrd="0" destOrd="0" presId="urn:microsoft.com/office/officeart/2005/8/layout/hierarchy6"/>
    <dgm:cxn modelId="{F4D61183-8FDE-4CA5-8089-084E487712A8}" srcId="{6EC3A555-454D-49EF-83BB-6D9306D2B69B}" destId="{5AD54D5B-0F42-422B-AB22-F8F21ECBBA11}" srcOrd="0" destOrd="0" parTransId="{E6DCD85A-607D-4841-8E78-BA78D6455682}" sibTransId="{876B5F44-7FC3-4313-9956-BE4181C7D814}"/>
    <dgm:cxn modelId="{F3B9E026-7558-490D-9DC3-E1D856372DBD}" type="presOf" srcId="{9CBFB072-B352-464E-AD46-892AE99CDAF0}" destId="{9D26D9C5-D10A-40E4-AEC8-994C5B9F13E2}" srcOrd="0" destOrd="0" presId="urn:microsoft.com/office/officeart/2005/8/layout/hierarchy6"/>
    <dgm:cxn modelId="{2DE0E60B-A595-4F83-9B92-A276D1D9C15A}" type="presOf" srcId="{092FD84B-A1C3-4B5D-920B-33A18908981F}" destId="{AC871B8D-101B-494F-AB03-8AD47CC61809}" srcOrd="0" destOrd="0" presId="urn:microsoft.com/office/officeart/2005/8/layout/hierarchy6"/>
    <dgm:cxn modelId="{24302965-DE2D-430F-92DA-BE4EB6280EBE}" type="presOf" srcId="{D2E2B332-7D19-49B3-A319-DCAA1C45C7F1}" destId="{52700854-761E-4C12-AE8E-B206BD757ACD}" srcOrd="0" destOrd="0" presId="urn:microsoft.com/office/officeart/2005/8/layout/hierarchy6"/>
    <dgm:cxn modelId="{A3D3816B-DD76-4800-8793-002BB1A3C141}" srcId="{092FD84B-A1C3-4B5D-920B-33A18908981F}" destId="{27473322-4F03-4489-9ADE-4BE70B5C3960}" srcOrd="1" destOrd="0" parTransId="{FFD13891-35E4-4145-9640-813367712015}" sibTransId="{DC7B7A6E-8998-45E0-BD78-B178C51CB702}"/>
    <dgm:cxn modelId="{9ADE1B5F-67B2-4E98-989E-391CD33C8556}" type="presOf" srcId="{9909C6F5-F837-49FD-BD18-AAF5809F800C}" destId="{D995AA8A-19FA-4970-BC3D-4E9D09E35AEB}" srcOrd="0" destOrd="0" presId="urn:microsoft.com/office/officeart/2005/8/layout/hierarchy6"/>
    <dgm:cxn modelId="{9061A058-00EF-41F6-9CF7-676378371D0A}" type="presOf" srcId="{474AF5D1-D7EF-41B8-BE1B-B99E848D0540}" destId="{4E8FB9FC-7418-4B02-849A-79F66703AFF4}" srcOrd="0" destOrd="0" presId="urn:microsoft.com/office/officeart/2005/8/layout/hierarchy6"/>
    <dgm:cxn modelId="{9666E29C-69CC-41D3-9D28-B7009C4A9264}" srcId="{092FD84B-A1C3-4B5D-920B-33A18908981F}" destId="{D2E2B332-7D19-49B3-A319-DCAA1C45C7F1}" srcOrd="0" destOrd="0" parTransId="{474AF5D1-D7EF-41B8-BE1B-B99E848D0540}" sibTransId="{2A4BDEB0-CA3F-48FD-9F44-A4F741E23353}"/>
    <dgm:cxn modelId="{B88441C2-DD2B-4750-A17C-132BC73B1504}" type="presOf" srcId="{2E35C30C-F085-4B0B-B911-D9B0F8626392}" destId="{3AF5E059-2144-46F9-953C-41D8B404D48F}" srcOrd="0" destOrd="0" presId="urn:microsoft.com/office/officeart/2005/8/layout/hierarchy6"/>
    <dgm:cxn modelId="{9BC22450-550F-4C9A-B504-5A47BBD4A613}" type="presParOf" srcId="{9864ABD2-631A-4E10-86C9-350DA9D02151}" destId="{62DE68F3-981E-41CE-A6D8-C6E607BCAAD5}" srcOrd="0" destOrd="0" presId="urn:microsoft.com/office/officeart/2005/8/layout/hierarchy6"/>
    <dgm:cxn modelId="{9F9E2E20-932A-4550-ABA5-4D5C16789431}" type="presParOf" srcId="{62DE68F3-981E-41CE-A6D8-C6E607BCAAD5}" destId="{842BF812-83B9-464E-8530-4C688C5B5242}" srcOrd="0" destOrd="0" presId="urn:microsoft.com/office/officeart/2005/8/layout/hierarchy6"/>
    <dgm:cxn modelId="{F3CCE672-6436-4E74-B2AB-8CF79D240AB8}" type="presParOf" srcId="{842BF812-83B9-464E-8530-4C688C5B5242}" destId="{D8FB181A-58E0-46B5-BC0A-1AC8EF1B05C2}" srcOrd="0" destOrd="0" presId="urn:microsoft.com/office/officeart/2005/8/layout/hierarchy6"/>
    <dgm:cxn modelId="{6BF294B3-EC31-4002-AF33-A9F9F7FDF656}" type="presParOf" srcId="{D8FB181A-58E0-46B5-BC0A-1AC8EF1B05C2}" destId="{2B2F1DB0-BBCF-42FE-9C3A-FCD7E3F1CBF8}" srcOrd="0" destOrd="0" presId="urn:microsoft.com/office/officeart/2005/8/layout/hierarchy6"/>
    <dgm:cxn modelId="{AD941CAC-2198-4CF8-8B10-11CF11155195}" type="presParOf" srcId="{D8FB181A-58E0-46B5-BC0A-1AC8EF1B05C2}" destId="{D7AD959C-B205-41B2-8FD1-351EA60F62AC}" srcOrd="1" destOrd="0" presId="urn:microsoft.com/office/officeart/2005/8/layout/hierarchy6"/>
    <dgm:cxn modelId="{C5056EEE-E446-4DB9-8A15-B7CECEAF56DC}" type="presParOf" srcId="{D7AD959C-B205-41B2-8FD1-351EA60F62AC}" destId="{E7D20A3C-C4DC-453E-B7FC-17BC0DC4150C}" srcOrd="0" destOrd="0" presId="urn:microsoft.com/office/officeart/2005/8/layout/hierarchy6"/>
    <dgm:cxn modelId="{3A47CDF6-7410-4CC2-9BB8-3796704B8C97}" type="presParOf" srcId="{D7AD959C-B205-41B2-8FD1-351EA60F62AC}" destId="{CBD8A958-5139-432F-B4A8-03D4542EBAD7}" srcOrd="1" destOrd="0" presId="urn:microsoft.com/office/officeart/2005/8/layout/hierarchy6"/>
    <dgm:cxn modelId="{A1333BB6-C30D-4505-BB2E-01E8B8D8BDBD}" type="presParOf" srcId="{CBD8A958-5139-432F-B4A8-03D4542EBAD7}" destId="{EAAF456A-7798-429E-A0BF-A8C6FA1B53F0}" srcOrd="0" destOrd="0" presId="urn:microsoft.com/office/officeart/2005/8/layout/hierarchy6"/>
    <dgm:cxn modelId="{4A4F26BC-4202-4B2D-9E7F-6A8FE90A8CA9}" type="presParOf" srcId="{CBD8A958-5139-432F-B4A8-03D4542EBAD7}" destId="{E0E89BC7-60E0-4A11-A1B4-49C38A6F5864}" srcOrd="1" destOrd="0" presId="urn:microsoft.com/office/officeart/2005/8/layout/hierarchy6"/>
    <dgm:cxn modelId="{F1813ACD-C4D0-4F74-A3F9-0B6F0D17D440}" type="presParOf" srcId="{E0E89BC7-60E0-4A11-A1B4-49C38A6F5864}" destId="{D3BE0E16-9691-4A72-888D-FD40F1202A68}" srcOrd="0" destOrd="0" presId="urn:microsoft.com/office/officeart/2005/8/layout/hierarchy6"/>
    <dgm:cxn modelId="{6E5C1E45-632B-4277-99E8-7E9D68FDEC4C}" type="presParOf" srcId="{E0E89BC7-60E0-4A11-A1B4-49C38A6F5864}" destId="{DA6F970D-5870-4691-91A1-F3B3658B6BC0}" srcOrd="1" destOrd="0" presId="urn:microsoft.com/office/officeart/2005/8/layout/hierarchy6"/>
    <dgm:cxn modelId="{13DC8CCB-5A58-4F10-A753-E755CB16847E}" type="presParOf" srcId="{DA6F970D-5870-4691-91A1-F3B3658B6BC0}" destId="{9D26D9C5-D10A-40E4-AEC8-994C5B9F13E2}" srcOrd="0" destOrd="0" presId="urn:microsoft.com/office/officeart/2005/8/layout/hierarchy6"/>
    <dgm:cxn modelId="{77C2738C-DC13-4C52-B855-708B7923817D}" type="presParOf" srcId="{DA6F970D-5870-4691-91A1-F3B3658B6BC0}" destId="{43E2C44D-4A6B-4C67-905A-B41E939EDDB7}" srcOrd="1" destOrd="0" presId="urn:microsoft.com/office/officeart/2005/8/layout/hierarchy6"/>
    <dgm:cxn modelId="{9EE05159-B225-46E3-8099-0045263353D2}" type="presParOf" srcId="{E0E89BC7-60E0-4A11-A1B4-49C38A6F5864}" destId="{FED1F02C-BC67-4A3E-8B29-324423238FE5}" srcOrd="2" destOrd="0" presId="urn:microsoft.com/office/officeart/2005/8/layout/hierarchy6"/>
    <dgm:cxn modelId="{4684CF81-A393-41CC-8FF0-7B360A4D1D1E}" type="presParOf" srcId="{E0E89BC7-60E0-4A11-A1B4-49C38A6F5864}" destId="{28A426F7-7714-4168-BB0E-04E6204E259A}" srcOrd="3" destOrd="0" presId="urn:microsoft.com/office/officeart/2005/8/layout/hierarchy6"/>
    <dgm:cxn modelId="{7990A2D6-2003-4DDE-A5C4-20898A04DC67}" type="presParOf" srcId="{28A426F7-7714-4168-BB0E-04E6204E259A}" destId="{3AF5E059-2144-46F9-953C-41D8B404D48F}" srcOrd="0" destOrd="0" presId="urn:microsoft.com/office/officeart/2005/8/layout/hierarchy6"/>
    <dgm:cxn modelId="{1EA20C68-DD60-462C-A731-A3D3B09C1C5B}" type="presParOf" srcId="{28A426F7-7714-4168-BB0E-04E6204E259A}" destId="{EC0AB499-D6DF-436B-8B2A-FF48901E5C52}" srcOrd="1" destOrd="0" presId="urn:microsoft.com/office/officeart/2005/8/layout/hierarchy6"/>
    <dgm:cxn modelId="{E9AEA03B-3F61-430C-A285-73D707F4B058}" type="presParOf" srcId="{D7AD959C-B205-41B2-8FD1-351EA60F62AC}" destId="{D995AA8A-19FA-4970-BC3D-4E9D09E35AEB}" srcOrd="2" destOrd="0" presId="urn:microsoft.com/office/officeart/2005/8/layout/hierarchy6"/>
    <dgm:cxn modelId="{5EA29053-ADF2-475D-9B2F-11F2D05F2C87}" type="presParOf" srcId="{D7AD959C-B205-41B2-8FD1-351EA60F62AC}" destId="{A78C4C1D-C2DD-4F3A-8BA2-5796A9998757}" srcOrd="3" destOrd="0" presId="urn:microsoft.com/office/officeart/2005/8/layout/hierarchy6"/>
    <dgm:cxn modelId="{235740D5-B3FA-4EFC-9101-2937DC92C203}" type="presParOf" srcId="{A78C4C1D-C2DD-4F3A-8BA2-5796A9998757}" destId="{AC871B8D-101B-494F-AB03-8AD47CC61809}" srcOrd="0" destOrd="0" presId="urn:microsoft.com/office/officeart/2005/8/layout/hierarchy6"/>
    <dgm:cxn modelId="{496029B4-5724-4AE3-8295-E2C459E4FF67}" type="presParOf" srcId="{A78C4C1D-C2DD-4F3A-8BA2-5796A9998757}" destId="{C5DE4A54-D8EF-4C41-B6AB-4259D29C988A}" srcOrd="1" destOrd="0" presId="urn:microsoft.com/office/officeart/2005/8/layout/hierarchy6"/>
    <dgm:cxn modelId="{1789EFA0-D67E-4576-B836-4E0535EF8004}" type="presParOf" srcId="{C5DE4A54-D8EF-4C41-B6AB-4259D29C988A}" destId="{4E8FB9FC-7418-4B02-849A-79F66703AFF4}" srcOrd="0" destOrd="0" presId="urn:microsoft.com/office/officeart/2005/8/layout/hierarchy6"/>
    <dgm:cxn modelId="{CD86E1C3-809E-4AA0-BA78-3AFCFD9CC789}" type="presParOf" srcId="{C5DE4A54-D8EF-4C41-B6AB-4259D29C988A}" destId="{D1413324-1590-42C6-9949-A5F1FF806C0B}" srcOrd="1" destOrd="0" presId="urn:microsoft.com/office/officeart/2005/8/layout/hierarchy6"/>
    <dgm:cxn modelId="{C091ADC1-5406-4401-AB97-A234F62AA97F}" type="presParOf" srcId="{D1413324-1590-42C6-9949-A5F1FF806C0B}" destId="{52700854-761E-4C12-AE8E-B206BD757ACD}" srcOrd="0" destOrd="0" presId="urn:microsoft.com/office/officeart/2005/8/layout/hierarchy6"/>
    <dgm:cxn modelId="{9FCCDFC9-3047-44B7-A463-5E55294FFA68}" type="presParOf" srcId="{D1413324-1590-42C6-9949-A5F1FF806C0B}" destId="{C9FB758E-8CF5-46AA-BC89-E6B9CCD47765}" srcOrd="1" destOrd="0" presId="urn:microsoft.com/office/officeart/2005/8/layout/hierarchy6"/>
    <dgm:cxn modelId="{1317D9CD-28CE-4EE6-A466-F57AAC1A33E9}" type="presParOf" srcId="{C5DE4A54-D8EF-4C41-B6AB-4259D29C988A}" destId="{D182CD24-0D79-4D77-B7C7-100A9CCB92BC}" srcOrd="2" destOrd="0" presId="urn:microsoft.com/office/officeart/2005/8/layout/hierarchy6"/>
    <dgm:cxn modelId="{7BE53072-24E5-4D92-9A9E-B0403193F89D}" type="presParOf" srcId="{C5DE4A54-D8EF-4C41-B6AB-4259D29C988A}" destId="{4A718EE1-4A75-4A68-89C3-16458D765615}" srcOrd="3" destOrd="0" presId="urn:microsoft.com/office/officeart/2005/8/layout/hierarchy6"/>
    <dgm:cxn modelId="{113A8BC7-F5DD-48B5-8881-869AA0A2D6F6}" type="presParOf" srcId="{4A718EE1-4A75-4A68-89C3-16458D765615}" destId="{B76C56F4-ED56-40F2-A53B-859BF24C5C32}" srcOrd="0" destOrd="0" presId="urn:microsoft.com/office/officeart/2005/8/layout/hierarchy6"/>
    <dgm:cxn modelId="{5BB75A60-BCA3-49D1-AF08-346DF9F719C7}" type="presParOf" srcId="{4A718EE1-4A75-4A68-89C3-16458D765615}" destId="{81BD664D-AF08-4375-B406-2764EADC21CE}" srcOrd="1" destOrd="0" presId="urn:microsoft.com/office/officeart/2005/8/layout/hierarchy6"/>
    <dgm:cxn modelId="{D428F8CB-D431-4D4F-84FC-530FB602C2DD}" type="presParOf" srcId="{9864ABD2-631A-4E10-86C9-350DA9D02151}" destId="{56F732A9-F04D-4603-81A6-5666DDDE34B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E7FAB-62EC-48D2-80C4-9908E759B13E}" type="doc">
      <dgm:prSet loTypeId="urn:microsoft.com/office/officeart/2005/8/layout/orgChart1"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2400" b="1" smtClean="0">
              <a:latin typeface="微软雅黑" panose="020B0503020204020204" pitchFamily="34" charset="-122"/>
              <a:ea typeface="微软雅黑" panose="020B0503020204020204" pitchFamily="34" charset="-122"/>
            </a:rPr>
            <a:t>无监督学习</a:t>
          </a:r>
          <a:endParaRPr lang="zh-CN" altLang="en-US" sz="2400" b="1">
            <a:latin typeface="微软雅黑" panose="020B0503020204020204" pitchFamily="34" charset="-122"/>
            <a:ea typeface="微软雅黑" panose="020B0503020204020204" pitchFamily="34" charset="-122"/>
          </a:endParaRPr>
        </a:p>
      </dgm:t>
    </dgm:pt>
    <dgm:pt modelId="{940B4E31-3482-4666-9DD5-8025C05483A7}" type="parTrans" cxnId="{8C5C4737-CC36-4704-81B7-B766583CC50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降维方法</a:t>
          </a:r>
          <a:endParaRPr lang="zh-CN" altLang="en-US" sz="2400" b="1" dirty="0">
            <a:latin typeface="微软雅黑" panose="020B0503020204020204" pitchFamily="34" charset="-122"/>
            <a:ea typeface="微软雅黑" panose="020B0503020204020204" pitchFamily="34" charset="-122"/>
          </a:endParaRPr>
        </a:p>
      </dgm:t>
    </dgm:pt>
    <dgm:pt modelId="{E6DCD85A-607D-4841-8E78-BA78D6455682}" type="parTrans" cxnId="{F4D61183-8FDE-4CA5-8089-084E487712A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zh-CN" altLang="en-US" sz="2400" b="1" smtClean="0">
              <a:latin typeface="微软雅黑" panose="020B0503020204020204" pitchFamily="34" charset="-122"/>
              <a:ea typeface="微软雅黑" panose="020B0503020204020204" pitchFamily="34" charset="-122"/>
            </a:rPr>
            <a:t>聚类算法</a:t>
          </a:r>
          <a:endParaRPr lang="zh-CN" altLang="en-US" sz="2400" b="1">
            <a:latin typeface="微软雅黑" panose="020B0503020204020204" pitchFamily="34" charset="-122"/>
            <a:ea typeface="微软雅黑" panose="020B0503020204020204" pitchFamily="34" charset="-122"/>
          </a:endParaRPr>
        </a:p>
      </dgm:t>
    </dgm:pt>
    <dgm:pt modelId="{9909C6F5-F837-49FD-BD18-AAF5809F800C}" type="parTrans" cxnId="{EF17B36D-41E7-4657-8DAB-F54A64282C7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6020D68-7154-406D-887A-FEE157DCBF90}">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高斯混合模型</a:t>
          </a:r>
          <a:endParaRPr lang="zh-CN" altLang="en-US" sz="2400" b="1" dirty="0">
            <a:latin typeface="微软雅黑" panose="020B0503020204020204" pitchFamily="34" charset="-122"/>
            <a:ea typeface="微软雅黑" panose="020B0503020204020204" pitchFamily="34" charset="-122"/>
          </a:endParaRPr>
        </a:p>
      </dgm:t>
    </dgm:pt>
    <dgm:pt modelId="{4855B179-1AF4-4818-9083-5483F2AD31E9}" type="parTrans" cxnId="{31972388-F04B-41AA-AF3B-B099047655A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BDC46B58-6127-4F23-AA43-F6E911219865}" type="pres">
      <dgm:prSet presAssocID="{770E7FAB-62EC-48D2-80C4-9908E759B13E}" presName="hierChild1" presStyleCnt="0">
        <dgm:presLayoutVars>
          <dgm:orgChart val="1"/>
          <dgm:chPref val="1"/>
          <dgm:dir/>
          <dgm:animOne val="branch"/>
          <dgm:animLvl val="lvl"/>
          <dgm:resizeHandles/>
        </dgm:presLayoutVars>
      </dgm:prSet>
      <dgm:spPr/>
      <dgm:t>
        <a:bodyPr/>
        <a:lstStyle/>
        <a:p>
          <a:endParaRPr lang="zh-CN" altLang="en-US"/>
        </a:p>
      </dgm:t>
    </dgm:pt>
    <dgm:pt modelId="{A6C7ABFB-32D8-4223-8968-48B16559A72E}" type="pres">
      <dgm:prSet presAssocID="{6EC3A555-454D-49EF-83BB-6D9306D2B69B}" presName="hierRoot1" presStyleCnt="0">
        <dgm:presLayoutVars>
          <dgm:hierBranch val="init"/>
        </dgm:presLayoutVars>
      </dgm:prSet>
      <dgm:spPr/>
    </dgm:pt>
    <dgm:pt modelId="{24939A29-B44B-4A97-802C-324901A30048}" type="pres">
      <dgm:prSet presAssocID="{6EC3A555-454D-49EF-83BB-6D9306D2B69B}" presName="rootComposite1" presStyleCnt="0"/>
      <dgm:spPr/>
    </dgm:pt>
    <dgm:pt modelId="{A65C0CD9-7FEB-4C59-98F9-A829E2C96C42}" type="pres">
      <dgm:prSet presAssocID="{6EC3A555-454D-49EF-83BB-6D9306D2B69B}" presName="rootText1" presStyleLbl="node0" presStyleIdx="0" presStyleCnt="1" custScaleX="122710">
        <dgm:presLayoutVars>
          <dgm:chPref val="3"/>
        </dgm:presLayoutVars>
      </dgm:prSet>
      <dgm:spPr/>
      <dgm:t>
        <a:bodyPr/>
        <a:lstStyle/>
        <a:p>
          <a:endParaRPr lang="zh-CN" altLang="en-US"/>
        </a:p>
      </dgm:t>
    </dgm:pt>
    <dgm:pt modelId="{68C06750-3D52-4A21-858C-B7F337A5B992}" type="pres">
      <dgm:prSet presAssocID="{6EC3A555-454D-49EF-83BB-6D9306D2B69B}" presName="rootConnector1" presStyleLbl="node1" presStyleIdx="0" presStyleCnt="0"/>
      <dgm:spPr/>
      <dgm:t>
        <a:bodyPr/>
        <a:lstStyle/>
        <a:p>
          <a:endParaRPr lang="zh-CN" altLang="en-US"/>
        </a:p>
      </dgm:t>
    </dgm:pt>
    <dgm:pt modelId="{70C19142-14DF-4317-BC7C-2ED68725EBDE}" type="pres">
      <dgm:prSet presAssocID="{6EC3A555-454D-49EF-83BB-6D9306D2B69B}" presName="hierChild2" presStyleCnt="0"/>
      <dgm:spPr/>
    </dgm:pt>
    <dgm:pt modelId="{28B3E792-59B9-4ED0-AC62-52096AACD0D0}" type="pres">
      <dgm:prSet presAssocID="{E6DCD85A-607D-4841-8E78-BA78D6455682}" presName="Name37" presStyleLbl="parChTrans1D2" presStyleIdx="0" presStyleCnt="3"/>
      <dgm:spPr/>
      <dgm:t>
        <a:bodyPr/>
        <a:lstStyle/>
        <a:p>
          <a:endParaRPr lang="zh-CN" altLang="en-US"/>
        </a:p>
      </dgm:t>
    </dgm:pt>
    <dgm:pt modelId="{BA4C8711-8894-4B2F-B957-8714E031CCDF}" type="pres">
      <dgm:prSet presAssocID="{5AD54D5B-0F42-422B-AB22-F8F21ECBBA11}" presName="hierRoot2" presStyleCnt="0">
        <dgm:presLayoutVars>
          <dgm:hierBranch val="init"/>
        </dgm:presLayoutVars>
      </dgm:prSet>
      <dgm:spPr/>
    </dgm:pt>
    <dgm:pt modelId="{4A817FA8-2DE9-4D1F-A3FA-C4A179911553}" type="pres">
      <dgm:prSet presAssocID="{5AD54D5B-0F42-422B-AB22-F8F21ECBBA11}" presName="rootComposite" presStyleCnt="0"/>
      <dgm:spPr/>
    </dgm:pt>
    <dgm:pt modelId="{9FF99F94-1E98-4BA2-B958-D5D1971E259D}" type="pres">
      <dgm:prSet presAssocID="{5AD54D5B-0F42-422B-AB22-F8F21ECBBA11}" presName="rootText" presStyleLbl="node2" presStyleIdx="0" presStyleCnt="3">
        <dgm:presLayoutVars>
          <dgm:chPref val="3"/>
        </dgm:presLayoutVars>
      </dgm:prSet>
      <dgm:spPr/>
      <dgm:t>
        <a:bodyPr/>
        <a:lstStyle/>
        <a:p>
          <a:endParaRPr lang="zh-CN" altLang="en-US"/>
        </a:p>
      </dgm:t>
    </dgm:pt>
    <dgm:pt modelId="{6FDADBC1-9367-41DB-BDC6-654404E437FD}" type="pres">
      <dgm:prSet presAssocID="{5AD54D5B-0F42-422B-AB22-F8F21ECBBA11}" presName="rootConnector" presStyleLbl="node2" presStyleIdx="0" presStyleCnt="3"/>
      <dgm:spPr/>
      <dgm:t>
        <a:bodyPr/>
        <a:lstStyle/>
        <a:p>
          <a:endParaRPr lang="zh-CN" altLang="en-US"/>
        </a:p>
      </dgm:t>
    </dgm:pt>
    <dgm:pt modelId="{8A535776-1A55-4342-B64E-4857C6C0BC2C}" type="pres">
      <dgm:prSet presAssocID="{5AD54D5B-0F42-422B-AB22-F8F21ECBBA11}" presName="hierChild4" presStyleCnt="0"/>
      <dgm:spPr/>
    </dgm:pt>
    <dgm:pt modelId="{FBDFD36A-1A19-4B55-81D5-E6CF843AD52F}" type="pres">
      <dgm:prSet presAssocID="{5AD54D5B-0F42-422B-AB22-F8F21ECBBA11}" presName="hierChild5" presStyleCnt="0"/>
      <dgm:spPr/>
    </dgm:pt>
    <dgm:pt modelId="{1C4CB178-4D4F-4037-B7B3-9D1123907B4C}" type="pres">
      <dgm:prSet presAssocID="{9909C6F5-F837-49FD-BD18-AAF5809F800C}" presName="Name37" presStyleLbl="parChTrans1D2" presStyleIdx="1" presStyleCnt="3"/>
      <dgm:spPr/>
      <dgm:t>
        <a:bodyPr/>
        <a:lstStyle/>
        <a:p>
          <a:endParaRPr lang="zh-CN" altLang="en-US"/>
        </a:p>
      </dgm:t>
    </dgm:pt>
    <dgm:pt modelId="{04069793-B4E9-414C-B2A7-6984F2CA6BC4}" type="pres">
      <dgm:prSet presAssocID="{092FD84B-A1C3-4B5D-920B-33A18908981F}" presName="hierRoot2" presStyleCnt="0">
        <dgm:presLayoutVars>
          <dgm:hierBranch val="init"/>
        </dgm:presLayoutVars>
      </dgm:prSet>
      <dgm:spPr/>
    </dgm:pt>
    <dgm:pt modelId="{81C875AA-F29A-4D46-836D-DD9ABFEC6071}" type="pres">
      <dgm:prSet presAssocID="{092FD84B-A1C3-4B5D-920B-33A18908981F}" presName="rootComposite" presStyleCnt="0"/>
      <dgm:spPr/>
    </dgm:pt>
    <dgm:pt modelId="{16CB3466-454C-467E-8155-EE54A74B7945}" type="pres">
      <dgm:prSet presAssocID="{092FD84B-A1C3-4B5D-920B-33A18908981F}" presName="rootText" presStyleLbl="node2" presStyleIdx="1" presStyleCnt="3">
        <dgm:presLayoutVars>
          <dgm:chPref val="3"/>
        </dgm:presLayoutVars>
      </dgm:prSet>
      <dgm:spPr/>
      <dgm:t>
        <a:bodyPr/>
        <a:lstStyle/>
        <a:p>
          <a:endParaRPr lang="zh-CN" altLang="en-US"/>
        </a:p>
      </dgm:t>
    </dgm:pt>
    <dgm:pt modelId="{3F3CC3C1-4EF8-4AAF-9E43-08B342725DD3}" type="pres">
      <dgm:prSet presAssocID="{092FD84B-A1C3-4B5D-920B-33A18908981F}" presName="rootConnector" presStyleLbl="node2" presStyleIdx="1" presStyleCnt="3"/>
      <dgm:spPr/>
      <dgm:t>
        <a:bodyPr/>
        <a:lstStyle/>
        <a:p>
          <a:endParaRPr lang="zh-CN" altLang="en-US"/>
        </a:p>
      </dgm:t>
    </dgm:pt>
    <dgm:pt modelId="{0428BBD4-E065-4398-AC6A-B88E2391678B}" type="pres">
      <dgm:prSet presAssocID="{092FD84B-A1C3-4B5D-920B-33A18908981F}" presName="hierChild4" presStyleCnt="0"/>
      <dgm:spPr/>
    </dgm:pt>
    <dgm:pt modelId="{0AECF3EB-733A-442D-9D86-A7A8624E4C82}" type="pres">
      <dgm:prSet presAssocID="{092FD84B-A1C3-4B5D-920B-33A18908981F}" presName="hierChild5" presStyleCnt="0"/>
      <dgm:spPr/>
    </dgm:pt>
    <dgm:pt modelId="{6247B016-B1CF-4F19-AA98-73749C60613C}" type="pres">
      <dgm:prSet presAssocID="{4855B179-1AF4-4818-9083-5483F2AD31E9}" presName="Name37" presStyleLbl="parChTrans1D2" presStyleIdx="2" presStyleCnt="3"/>
      <dgm:spPr/>
      <dgm:t>
        <a:bodyPr/>
        <a:lstStyle/>
        <a:p>
          <a:endParaRPr lang="zh-CN" altLang="en-US"/>
        </a:p>
      </dgm:t>
    </dgm:pt>
    <dgm:pt modelId="{9471ECB8-BBC2-4800-9E6F-DA6FA8F21F92}" type="pres">
      <dgm:prSet presAssocID="{26020D68-7154-406D-887A-FEE157DCBF90}" presName="hierRoot2" presStyleCnt="0">
        <dgm:presLayoutVars>
          <dgm:hierBranch val="init"/>
        </dgm:presLayoutVars>
      </dgm:prSet>
      <dgm:spPr/>
    </dgm:pt>
    <dgm:pt modelId="{14EFBB29-77F2-4289-8196-9927AD1165CA}" type="pres">
      <dgm:prSet presAssocID="{26020D68-7154-406D-887A-FEE157DCBF90}" presName="rootComposite" presStyleCnt="0"/>
      <dgm:spPr/>
    </dgm:pt>
    <dgm:pt modelId="{3AA4FDE2-CB37-49FB-8AF4-7F882E963B07}" type="pres">
      <dgm:prSet presAssocID="{26020D68-7154-406D-887A-FEE157DCBF90}" presName="rootText" presStyleLbl="node2" presStyleIdx="2" presStyleCnt="3">
        <dgm:presLayoutVars>
          <dgm:chPref val="3"/>
        </dgm:presLayoutVars>
      </dgm:prSet>
      <dgm:spPr/>
      <dgm:t>
        <a:bodyPr/>
        <a:lstStyle/>
        <a:p>
          <a:endParaRPr lang="zh-CN" altLang="en-US"/>
        </a:p>
      </dgm:t>
    </dgm:pt>
    <dgm:pt modelId="{C7806FD2-9CD4-4FE2-B4FC-4F628A2FD168}" type="pres">
      <dgm:prSet presAssocID="{26020D68-7154-406D-887A-FEE157DCBF90}" presName="rootConnector" presStyleLbl="node2" presStyleIdx="2" presStyleCnt="3"/>
      <dgm:spPr/>
      <dgm:t>
        <a:bodyPr/>
        <a:lstStyle/>
        <a:p>
          <a:endParaRPr lang="zh-CN" altLang="en-US"/>
        </a:p>
      </dgm:t>
    </dgm:pt>
    <dgm:pt modelId="{31391BD1-65DD-4421-B52F-1B7D0C03CBB2}" type="pres">
      <dgm:prSet presAssocID="{26020D68-7154-406D-887A-FEE157DCBF90}" presName="hierChild4" presStyleCnt="0"/>
      <dgm:spPr/>
    </dgm:pt>
    <dgm:pt modelId="{B931CF2E-E381-4917-9D5C-3F3B41428A38}" type="pres">
      <dgm:prSet presAssocID="{26020D68-7154-406D-887A-FEE157DCBF90}" presName="hierChild5" presStyleCnt="0"/>
      <dgm:spPr/>
    </dgm:pt>
    <dgm:pt modelId="{7DC7C733-F1E8-4E46-8715-3832ACAC485A}" type="pres">
      <dgm:prSet presAssocID="{6EC3A555-454D-49EF-83BB-6D9306D2B69B}" presName="hierChild3" presStyleCnt="0"/>
      <dgm:spPr/>
    </dgm:pt>
  </dgm:ptLst>
  <dgm:cxnLst>
    <dgm:cxn modelId="{A1BF80CE-EBEF-41E3-9A52-505AB9C68490}" type="presOf" srcId="{26020D68-7154-406D-887A-FEE157DCBF90}" destId="{3AA4FDE2-CB37-49FB-8AF4-7F882E963B07}" srcOrd="0" destOrd="0" presId="urn:microsoft.com/office/officeart/2005/8/layout/orgChart1"/>
    <dgm:cxn modelId="{8C5C4737-CC36-4704-81B7-B766583CC500}" srcId="{770E7FAB-62EC-48D2-80C4-9908E759B13E}" destId="{6EC3A555-454D-49EF-83BB-6D9306D2B69B}" srcOrd="0" destOrd="0" parTransId="{940B4E31-3482-4666-9DD5-8025C05483A7}" sibTransId="{131AA8F5-BE6B-4485-83B4-98D173B3BD30}"/>
    <dgm:cxn modelId="{EF17B36D-41E7-4657-8DAB-F54A64282C72}" srcId="{6EC3A555-454D-49EF-83BB-6D9306D2B69B}" destId="{092FD84B-A1C3-4B5D-920B-33A18908981F}" srcOrd="1" destOrd="0" parTransId="{9909C6F5-F837-49FD-BD18-AAF5809F800C}" sibTransId="{3D76AAD5-8039-48A8-A071-8A2961749420}"/>
    <dgm:cxn modelId="{4ACE7672-CB3C-4C39-89B5-4846812CC2E7}" type="presOf" srcId="{5AD54D5B-0F42-422B-AB22-F8F21ECBBA11}" destId="{9FF99F94-1E98-4BA2-B958-D5D1971E259D}" srcOrd="0" destOrd="0" presId="urn:microsoft.com/office/officeart/2005/8/layout/orgChart1"/>
    <dgm:cxn modelId="{EBAFEA9A-FC50-4658-B3DE-02645D53E65F}" type="presOf" srcId="{092FD84B-A1C3-4B5D-920B-33A18908981F}" destId="{16CB3466-454C-467E-8155-EE54A74B7945}" srcOrd="0" destOrd="0" presId="urn:microsoft.com/office/officeart/2005/8/layout/orgChart1"/>
    <dgm:cxn modelId="{98FFB2FD-0A82-4619-8638-6AA3B725E61A}" type="presOf" srcId="{4855B179-1AF4-4818-9083-5483F2AD31E9}" destId="{6247B016-B1CF-4F19-AA98-73749C60613C}" srcOrd="0" destOrd="0" presId="urn:microsoft.com/office/officeart/2005/8/layout/orgChart1"/>
    <dgm:cxn modelId="{50381666-A007-4DD7-8EF6-B46B754AE2C0}" type="presOf" srcId="{5AD54D5B-0F42-422B-AB22-F8F21ECBBA11}" destId="{6FDADBC1-9367-41DB-BDC6-654404E437FD}" srcOrd="1" destOrd="0" presId="urn:microsoft.com/office/officeart/2005/8/layout/orgChart1"/>
    <dgm:cxn modelId="{F4D61183-8FDE-4CA5-8089-084E487712A8}" srcId="{6EC3A555-454D-49EF-83BB-6D9306D2B69B}" destId="{5AD54D5B-0F42-422B-AB22-F8F21ECBBA11}" srcOrd="0" destOrd="0" parTransId="{E6DCD85A-607D-4841-8E78-BA78D6455682}" sibTransId="{876B5F44-7FC3-4313-9956-BE4181C7D814}"/>
    <dgm:cxn modelId="{31972388-F04B-41AA-AF3B-B099047655A4}" srcId="{6EC3A555-454D-49EF-83BB-6D9306D2B69B}" destId="{26020D68-7154-406D-887A-FEE157DCBF90}" srcOrd="2" destOrd="0" parTransId="{4855B179-1AF4-4818-9083-5483F2AD31E9}" sibTransId="{5E7DB3E8-3055-4B2E-8F8C-05A8DEF741F8}"/>
    <dgm:cxn modelId="{B50CD93B-A3AD-4F9D-95E9-EF34F605CC24}" type="presOf" srcId="{770E7FAB-62EC-48D2-80C4-9908E759B13E}" destId="{BDC46B58-6127-4F23-AA43-F6E911219865}" srcOrd="0" destOrd="0" presId="urn:microsoft.com/office/officeart/2005/8/layout/orgChart1"/>
    <dgm:cxn modelId="{EAF1B300-E907-4442-B289-35309EEE29DE}" type="presOf" srcId="{E6DCD85A-607D-4841-8E78-BA78D6455682}" destId="{28B3E792-59B9-4ED0-AC62-52096AACD0D0}" srcOrd="0" destOrd="0" presId="urn:microsoft.com/office/officeart/2005/8/layout/orgChart1"/>
    <dgm:cxn modelId="{958BC1A1-4E00-4D1B-939C-6518DD1A5964}" type="presOf" srcId="{26020D68-7154-406D-887A-FEE157DCBF90}" destId="{C7806FD2-9CD4-4FE2-B4FC-4F628A2FD168}" srcOrd="1" destOrd="0" presId="urn:microsoft.com/office/officeart/2005/8/layout/orgChart1"/>
    <dgm:cxn modelId="{DF9623DB-D048-4F23-9C71-0885276A34EC}" type="presOf" srcId="{6EC3A555-454D-49EF-83BB-6D9306D2B69B}" destId="{A65C0CD9-7FEB-4C59-98F9-A829E2C96C42}" srcOrd="0" destOrd="0" presId="urn:microsoft.com/office/officeart/2005/8/layout/orgChart1"/>
    <dgm:cxn modelId="{9FE022D3-AF18-4196-978C-144968E66B6D}" type="presOf" srcId="{9909C6F5-F837-49FD-BD18-AAF5809F800C}" destId="{1C4CB178-4D4F-4037-B7B3-9D1123907B4C}" srcOrd="0" destOrd="0" presId="urn:microsoft.com/office/officeart/2005/8/layout/orgChart1"/>
    <dgm:cxn modelId="{97341C68-9A2B-408A-9A74-C79744E47257}" type="presOf" srcId="{6EC3A555-454D-49EF-83BB-6D9306D2B69B}" destId="{68C06750-3D52-4A21-858C-B7F337A5B992}" srcOrd="1" destOrd="0" presId="urn:microsoft.com/office/officeart/2005/8/layout/orgChart1"/>
    <dgm:cxn modelId="{5BC58F7A-B1D2-4445-A08C-C55FD709EE56}" type="presOf" srcId="{092FD84B-A1C3-4B5D-920B-33A18908981F}" destId="{3F3CC3C1-4EF8-4AAF-9E43-08B342725DD3}" srcOrd="1" destOrd="0" presId="urn:microsoft.com/office/officeart/2005/8/layout/orgChart1"/>
    <dgm:cxn modelId="{39BE45AD-DD32-497D-A582-EE825F15BBBF}" type="presParOf" srcId="{BDC46B58-6127-4F23-AA43-F6E911219865}" destId="{A6C7ABFB-32D8-4223-8968-48B16559A72E}" srcOrd="0" destOrd="0" presId="urn:microsoft.com/office/officeart/2005/8/layout/orgChart1"/>
    <dgm:cxn modelId="{E45AFA02-C1C5-4D54-AA4A-50A7A8077313}" type="presParOf" srcId="{A6C7ABFB-32D8-4223-8968-48B16559A72E}" destId="{24939A29-B44B-4A97-802C-324901A30048}" srcOrd="0" destOrd="0" presId="urn:microsoft.com/office/officeart/2005/8/layout/orgChart1"/>
    <dgm:cxn modelId="{90CCE6B6-A461-43C1-BEF0-40FC966ABB31}" type="presParOf" srcId="{24939A29-B44B-4A97-802C-324901A30048}" destId="{A65C0CD9-7FEB-4C59-98F9-A829E2C96C42}" srcOrd="0" destOrd="0" presId="urn:microsoft.com/office/officeart/2005/8/layout/orgChart1"/>
    <dgm:cxn modelId="{F0C5D337-6637-4D43-947C-BF99229894C3}" type="presParOf" srcId="{24939A29-B44B-4A97-802C-324901A30048}" destId="{68C06750-3D52-4A21-858C-B7F337A5B992}" srcOrd="1" destOrd="0" presId="urn:microsoft.com/office/officeart/2005/8/layout/orgChart1"/>
    <dgm:cxn modelId="{1CD973BC-E66D-4694-B6B2-BBDD15399648}" type="presParOf" srcId="{A6C7ABFB-32D8-4223-8968-48B16559A72E}" destId="{70C19142-14DF-4317-BC7C-2ED68725EBDE}" srcOrd="1" destOrd="0" presId="urn:microsoft.com/office/officeart/2005/8/layout/orgChart1"/>
    <dgm:cxn modelId="{787BB330-13D0-4B61-982C-227426F3E222}" type="presParOf" srcId="{70C19142-14DF-4317-BC7C-2ED68725EBDE}" destId="{28B3E792-59B9-4ED0-AC62-52096AACD0D0}" srcOrd="0" destOrd="0" presId="urn:microsoft.com/office/officeart/2005/8/layout/orgChart1"/>
    <dgm:cxn modelId="{48E49E24-3DC3-44CF-8EC6-76FB54E7E8B0}" type="presParOf" srcId="{70C19142-14DF-4317-BC7C-2ED68725EBDE}" destId="{BA4C8711-8894-4B2F-B957-8714E031CCDF}" srcOrd="1" destOrd="0" presId="urn:microsoft.com/office/officeart/2005/8/layout/orgChart1"/>
    <dgm:cxn modelId="{C80C82A3-C357-45DC-926C-BE0062322F97}" type="presParOf" srcId="{BA4C8711-8894-4B2F-B957-8714E031CCDF}" destId="{4A817FA8-2DE9-4D1F-A3FA-C4A179911553}" srcOrd="0" destOrd="0" presId="urn:microsoft.com/office/officeart/2005/8/layout/orgChart1"/>
    <dgm:cxn modelId="{B5310F35-75D4-4AB9-A1EB-B5F86D11B287}" type="presParOf" srcId="{4A817FA8-2DE9-4D1F-A3FA-C4A179911553}" destId="{9FF99F94-1E98-4BA2-B958-D5D1971E259D}" srcOrd="0" destOrd="0" presId="urn:microsoft.com/office/officeart/2005/8/layout/orgChart1"/>
    <dgm:cxn modelId="{96B0B3B7-D0E8-4C24-A574-7B3A01CDBEF7}" type="presParOf" srcId="{4A817FA8-2DE9-4D1F-A3FA-C4A179911553}" destId="{6FDADBC1-9367-41DB-BDC6-654404E437FD}" srcOrd="1" destOrd="0" presId="urn:microsoft.com/office/officeart/2005/8/layout/orgChart1"/>
    <dgm:cxn modelId="{CC3F452A-BCB7-43DE-B1AB-6FE2A58A783B}" type="presParOf" srcId="{BA4C8711-8894-4B2F-B957-8714E031CCDF}" destId="{8A535776-1A55-4342-B64E-4857C6C0BC2C}" srcOrd="1" destOrd="0" presId="urn:microsoft.com/office/officeart/2005/8/layout/orgChart1"/>
    <dgm:cxn modelId="{068DF359-59A1-4FD0-A459-21A49B0EDCBB}" type="presParOf" srcId="{BA4C8711-8894-4B2F-B957-8714E031CCDF}" destId="{FBDFD36A-1A19-4B55-81D5-E6CF843AD52F}" srcOrd="2" destOrd="0" presId="urn:microsoft.com/office/officeart/2005/8/layout/orgChart1"/>
    <dgm:cxn modelId="{4DC7D43E-44D3-4007-A4E8-D09D6059D678}" type="presParOf" srcId="{70C19142-14DF-4317-BC7C-2ED68725EBDE}" destId="{1C4CB178-4D4F-4037-B7B3-9D1123907B4C}" srcOrd="2" destOrd="0" presId="urn:microsoft.com/office/officeart/2005/8/layout/orgChart1"/>
    <dgm:cxn modelId="{2A481D1F-720A-4C88-946C-6A11C6BFFFF5}" type="presParOf" srcId="{70C19142-14DF-4317-BC7C-2ED68725EBDE}" destId="{04069793-B4E9-414C-B2A7-6984F2CA6BC4}" srcOrd="3" destOrd="0" presId="urn:microsoft.com/office/officeart/2005/8/layout/orgChart1"/>
    <dgm:cxn modelId="{D903F5DA-9896-44A5-B29E-03C1A567C1D6}" type="presParOf" srcId="{04069793-B4E9-414C-B2A7-6984F2CA6BC4}" destId="{81C875AA-F29A-4D46-836D-DD9ABFEC6071}" srcOrd="0" destOrd="0" presId="urn:microsoft.com/office/officeart/2005/8/layout/orgChart1"/>
    <dgm:cxn modelId="{42F75CEC-45AA-4631-9661-2AA7C6F5D6CD}" type="presParOf" srcId="{81C875AA-F29A-4D46-836D-DD9ABFEC6071}" destId="{16CB3466-454C-467E-8155-EE54A74B7945}" srcOrd="0" destOrd="0" presId="urn:microsoft.com/office/officeart/2005/8/layout/orgChart1"/>
    <dgm:cxn modelId="{CE3028F6-3D43-49AB-B20A-9526CC1E8FEE}" type="presParOf" srcId="{81C875AA-F29A-4D46-836D-DD9ABFEC6071}" destId="{3F3CC3C1-4EF8-4AAF-9E43-08B342725DD3}" srcOrd="1" destOrd="0" presId="urn:microsoft.com/office/officeart/2005/8/layout/orgChart1"/>
    <dgm:cxn modelId="{AD8353C6-F208-4EC0-BB64-977D35954F82}" type="presParOf" srcId="{04069793-B4E9-414C-B2A7-6984F2CA6BC4}" destId="{0428BBD4-E065-4398-AC6A-B88E2391678B}" srcOrd="1" destOrd="0" presId="urn:microsoft.com/office/officeart/2005/8/layout/orgChart1"/>
    <dgm:cxn modelId="{94DE3E68-ED17-4A31-AB64-7F8CCE3880A5}" type="presParOf" srcId="{04069793-B4E9-414C-B2A7-6984F2CA6BC4}" destId="{0AECF3EB-733A-442D-9D86-A7A8624E4C82}" srcOrd="2" destOrd="0" presId="urn:microsoft.com/office/officeart/2005/8/layout/orgChart1"/>
    <dgm:cxn modelId="{F8EB9789-2991-47F6-A9A2-58BF35CA5FFF}" type="presParOf" srcId="{70C19142-14DF-4317-BC7C-2ED68725EBDE}" destId="{6247B016-B1CF-4F19-AA98-73749C60613C}" srcOrd="4" destOrd="0" presId="urn:microsoft.com/office/officeart/2005/8/layout/orgChart1"/>
    <dgm:cxn modelId="{EA7FA407-C329-4BF1-962A-816DE83ABE3C}" type="presParOf" srcId="{70C19142-14DF-4317-BC7C-2ED68725EBDE}" destId="{9471ECB8-BBC2-4800-9E6F-DA6FA8F21F92}" srcOrd="5" destOrd="0" presId="urn:microsoft.com/office/officeart/2005/8/layout/orgChart1"/>
    <dgm:cxn modelId="{CC5B3B68-74A0-4ACF-8C99-7D45B6B39B27}" type="presParOf" srcId="{9471ECB8-BBC2-4800-9E6F-DA6FA8F21F92}" destId="{14EFBB29-77F2-4289-8196-9927AD1165CA}" srcOrd="0" destOrd="0" presId="urn:microsoft.com/office/officeart/2005/8/layout/orgChart1"/>
    <dgm:cxn modelId="{0642147A-4F32-4ABF-8CC0-DAEC37F70B73}" type="presParOf" srcId="{14EFBB29-77F2-4289-8196-9927AD1165CA}" destId="{3AA4FDE2-CB37-49FB-8AF4-7F882E963B07}" srcOrd="0" destOrd="0" presId="urn:microsoft.com/office/officeart/2005/8/layout/orgChart1"/>
    <dgm:cxn modelId="{298E901E-CDA9-4260-B1CF-77E190621E78}" type="presParOf" srcId="{14EFBB29-77F2-4289-8196-9927AD1165CA}" destId="{C7806FD2-9CD4-4FE2-B4FC-4F628A2FD168}" srcOrd="1" destOrd="0" presId="urn:microsoft.com/office/officeart/2005/8/layout/orgChart1"/>
    <dgm:cxn modelId="{2C938FDD-C02A-401A-A948-79B23E63A58D}" type="presParOf" srcId="{9471ECB8-BBC2-4800-9E6F-DA6FA8F21F92}" destId="{31391BD1-65DD-4421-B52F-1B7D0C03CBB2}" srcOrd="1" destOrd="0" presId="urn:microsoft.com/office/officeart/2005/8/layout/orgChart1"/>
    <dgm:cxn modelId="{2AC4E836-FCDB-43F2-80FF-3ADDBA7F2AAF}" type="presParOf" srcId="{9471ECB8-BBC2-4800-9E6F-DA6FA8F21F92}" destId="{B931CF2E-E381-4917-9D5C-3F3B41428A38}" srcOrd="2" destOrd="0" presId="urn:microsoft.com/office/officeart/2005/8/layout/orgChart1"/>
    <dgm:cxn modelId="{E9358E91-C4F7-4748-80A6-29339406B3AD}" type="presParOf" srcId="{A6C7ABFB-32D8-4223-8968-48B16559A72E}" destId="{7DC7C733-F1E8-4E46-8715-3832ACAC485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0E7FAB-62EC-48D2-80C4-9908E759B13E}" type="doc">
      <dgm:prSet loTypeId="urn:microsoft.com/office/officeart/2005/8/layout/orgChart1"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半监督学习</a:t>
          </a:r>
          <a:endParaRPr lang="zh-CN" altLang="en-US" sz="2400" b="1" dirty="0">
            <a:latin typeface="微软雅黑" panose="020B0503020204020204" pitchFamily="34" charset="-122"/>
            <a:ea typeface="微软雅黑" panose="020B0503020204020204" pitchFamily="34" charset="-122"/>
          </a:endParaRPr>
        </a:p>
      </dgm:t>
    </dgm:pt>
    <dgm:pt modelId="{940B4E31-3482-4666-9DD5-8025C05483A7}" type="parTrans" cxnId="{8C5C4737-CC36-4704-81B7-B766583CC500}">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生成式半监督学习</a:t>
          </a:r>
          <a:endParaRPr lang="zh-CN" altLang="en-US" sz="2400" b="1" dirty="0">
            <a:latin typeface="微软雅黑" panose="020B0503020204020204" pitchFamily="34" charset="-122"/>
            <a:ea typeface="微软雅黑" panose="020B0503020204020204" pitchFamily="34" charset="-122"/>
          </a:endParaRPr>
        </a:p>
      </dgm:t>
    </dgm:pt>
    <dgm:pt modelId="{E6DCD85A-607D-4841-8E78-BA78D6455682}" type="parTrans" cxnId="{F4D61183-8FDE-4CA5-8089-084E487712A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图半监督学习</a:t>
          </a:r>
          <a:endParaRPr lang="zh-CN" altLang="en-US" sz="2400" b="1" dirty="0">
            <a:latin typeface="微软雅黑" panose="020B0503020204020204" pitchFamily="34" charset="-122"/>
            <a:ea typeface="微软雅黑" panose="020B0503020204020204" pitchFamily="34" charset="-122"/>
          </a:endParaRPr>
        </a:p>
      </dgm:t>
    </dgm:pt>
    <dgm:pt modelId="{9909C6F5-F837-49FD-BD18-AAF5809F800C}" type="parTrans" cxnId="{EF17B36D-41E7-4657-8DAB-F54A64282C7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6020D68-7154-406D-887A-FEE157DCBF90}">
      <dgm:prSet phldrT="[文本]" custT="1"/>
      <dgm:spPr/>
      <dgm:t>
        <a:bodyPr/>
        <a:lstStyle/>
        <a:p>
          <a:r>
            <a:rPr lang="zh-CN" altLang="en-US" sz="2400" b="1" smtClean="0">
              <a:latin typeface="微软雅黑" panose="020B0503020204020204" pitchFamily="34" charset="-122"/>
              <a:ea typeface="微软雅黑" panose="020B0503020204020204" pitchFamily="34" charset="-122"/>
            </a:rPr>
            <a:t>半监督</a:t>
          </a:r>
          <a:r>
            <a:rPr lang="en-US" altLang="zh-CN" sz="2400" b="1" smtClean="0">
              <a:latin typeface="微软雅黑" panose="020B0503020204020204" pitchFamily="34" charset="-122"/>
              <a:ea typeface="微软雅黑" panose="020B0503020204020204" pitchFamily="34" charset="-122"/>
            </a:rPr>
            <a:t>SVM</a:t>
          </a:r>
          <a:endParaRPr lang="zh-CN" altLang="en-US" sz="2400" b="1">
            <a:latin typeface="微软雅黑" panose="020B0503020204020204" pitchFamily="34" charset="-122"/>
            <a:ea typeface="微软雅黑" panose="020B0503020204020204" pitchFamily="34" charset="-122"/>
          </a:endParaRPr>
        </a:p>
      </dgm:t>
    </dgm:pt>
    <dgm:pt modelId="{4855B179-1AF4-4818-9083-5483F2AD31E9}" type="parTrans" cxnId="{31972388-F04B-41AA-AF3B-B099047655A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812D354-A1D6-4F31-9D98-36E934574B5B}">
      <dgm:prSet custT="1"/>
      <dgm:spPr/>
      <dgm:t>
        <a:bodyPr/>
        <a:lstStyle/>
        <a:p>
          <a:r>
            <a:rPr lang="zh-CN" altLang="en-US" sz="2400" b="1" smtClean="0">
              <a:latin typeface="微软雅黑" panose="020B0503020204020204" pitchFamily="34" charset="-122"/>
              <a:ea typeface="微软雅黑" panose="020B0503020204020204" pitchFamily="34" charset="-122"/>
            </a:rPr>
            <a:t>半监督聚类</a:t>
          </a:r>
          <a:endParaRPr lang="zh-CN" altLang="en-US" sz="2400" b="1">
            <a:latin typeface="微软雅黑" panose="020B0503020204020204" pitchFamily="34" charset="-122"/>
            <a:ea typeface="微软雅黑" panose="020B0503020204020204" pitchFamily="34" charset="-122"/>
          </a:endParaRPr>
        </a:p>
      </dgm:t>
    </dgm:pt>
    <dgm:pt modelId="{2874EB84-9578-4533-9204-E9DD4895E3D8}" type="parTrans" cxnId="{D93E4635-FD25-4F33-A169-28C9AC9324B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CBE5B94-9763-4114-847A-C00E3A7B2302}" type="sibTrans" cxnId="{D93E4635-FD25-4F33-A169-28C9AC9324B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DC46B58-6127-4F23-AA43-F6E911219865}" type="pres">
      <dgm:prSet presAssocID="{770E7FAB-62EC-48D2-80C4-9908E759B13E}" presName="hierChild1" presStyleCnt="0">
        <dgm:presLayoutVars>
          <dgm:orgChart val="1"/>
          <dgm:chPref val="1"/>
          <dgm:dir/>
          <dgm:animOne val="branch"/>
          <dgm:animLvl val="lvl"/>
          <dgm:resizeHandles/>
        </dgm:presLayoutVars>
      </dgm:prSet>
      <dgm:spPr/>
      <dgm:t>
        <a:bodyPr/>
        <a:lstStyle/>
        <a:p>
          <a:endParaRPr lang="zh-CN" altLang="en-US"/>
        </a:p>
      </dgm:t>
    </dgm:pt>
    <dgm:pt modelId="{A6C7ABFB-32D8-4223-8968-48B16559A72E}" type="pres">
      <dgm:prSet presAssocID="{6EC3A555-454D-49EF-83BB-6D9306D2B69B}" presName="hierRoot1" presStyleCnt="0">
        <dgm:presLayoutVars>
          <dgm:hierBranch val="init"/>
        </dgm:presLayoutVars>
      </dgm:prSet>
      <dgm:spPr/>
    </dgm:pt>
    <dgm:pt modelId="{24939A29-B44B-4A97-802C-324901A30048}" type="pres">
      <dgm:prSet presAssocID="{6EC3A555-454D-49EF-83BB-6D9306D2B69B}" presName="rootComposite1" presStyleCnt="0"/>
      <dgm:spPr/>
    </dgm:pt>
    <dgm:pt modelId="{A65C0CD9-7FEB-4C59-98F9-A829E2C96C42}" type="pres">
      <dgm:prSet presAssocID="{6EC3A555-454D-49EF-83BB-6D9306D2B69B}" presName="rootText1" presStyleLbl="node0" presStyleIdx="0" presStyleCnt="1" custScaleX="122710">
        <dgm:presLayoutVars>
          <dgm:chPref val="3"/>
        </dgm:presLayoutVars>
      </dgm:prSet>
      <dgm:spPr/>
      <dgm:t>
        <a:bodyPr/>
        <a:lstStyle/>
        <a:p>
          <a:endParaRPr lang="zh-CN" altLang="en-US"/>
        </a:p>
      </dgm:t>
    </dgm:pt>
    <dgm:pt modelId="{68C06750-3D52-4A21-858C-B7F337A5B992}" type="pres">
      <dgm:prSet presAssocID="{6EC3A555-454D-49EF-83BB-6D9306D2B69B}" presName="rootConnector1" presStyleLbl="node1" presStyleIdx="0" presStyleCnt="0"/>
      <dgm:spPr/>
      <dgm:t>
        <a:bodyPr/>
        <a:lstStyle/>
        <a:p>
          <a:endParaRPr lang="zh-CN" altLang="en-US"/>
        </a:p>
      </dgm:t>
    </dgm:pt>
    <dgm:pt modelId="{70C19142-14DF-4317-BC7C-2ED68725EBDE}" type="pres">
      <dgm:prSet presAssocID="{6EC3A555-454D-49EF-83BB-6D9306D2B69B}" presName="hierChild2" presStyleCnt="0"/>
      <dgm:spPr/>
    </dgm:pt>
    <dgm:pt modelId="{28B3E792-59B9-4ED0-AC62-52096AACD0D0}" type="pres">
      <dgm:prSet presAssocID="{E6DCD85A-607D-4841-8E78-BA78D6455682}" presName="Name37" presStyleLbl="parChTrans1D2" presStyleIdx="0" presStyleCnt="4"/>
      <dgm:spPr/>
      <dgm:t>
        <a:bodyPr/>
        <a:lstStyle/>
        <a:p>
          <a:endParaRPr lang="zh-CN" altLang="en-US"/>
        </a:p>
      </dgm:t>
    </dgm:pt>
    <dgm:pt modelId="{BA4C8711-8894-4B2F-B957-8714E031CCDF}" type="pres">
      <dgm:prSet presAssocID="{5AD54D5B-0F42-422B-AB22-F8F21ECBBA11}" presName="hierRoot2" presStyleCnt="0">
        <dgm:presLayoutVars>
          <dgm:hierBranch val="init"/>
        </dgm:presLayoutVars>
      </dgm:prSet>
      <dgm:spPr/>
    </dgm:pt>
    <dgm:pt modelId="{4A817FA8-2DE9-4D1F-A3FA-C4A179911553}" type="pres">
      <dgm:prSet presAssocID="{5AD54D5B-0F42-422B-AB22-F8F21ECBBA11}" presName="rootComposite" presStyleCnt="0"/>
      <dgm:spPr/>
    </dgm:pt>
    <dgm:pt modelId="{9FF99F94-1E98-4BA2-B958-D5D1971E259D}" type="pres">
      <dgm:prSet presAssocID="{5AD54D5B-0F42-422B-AB22-F8F21ECBBA11}" presName="rootText" presStyleLbl="node2" presStyleIdx="0" presStyleCnt="4">
        <dgm:presLayoutVars>
          <dgm:chPref val="3"/>
        </dgm:presLayoutVars>
      </dgm:prSet>
      <dgm:spPr/>
      <dgm:t>
        <a:bodyPr/>
        <a:lstStyle/>
        <a:p>
          <a:endParaRPr lang="zh-CN" altLang="en-US"/>
        </a:p>
      </dgm:t>
    </dgm:pt>
    <dgm:pt modelId="{6FDADBC1-9367-41DB-BDC6-654404E437FD}" type="pres">
      <dgm:prSet presAssocID="{5AD54D5B-0F42-422B-AB22-F8F21ECBBA11}" presName="rootConnector" presStyleLbl="node2" presStyleIdx="0" presStyleCnt="4"/>
      <dgm:spPr/>
      <dgm:t>
        <a:bodyPr/>
        <a:lstStyle/>
        <a:p>
          <a:endParaRPr lang="zh-CN" altLang="en-US"/>
        </a:p>
      </dgm:t>
    </dgm:pt>
    <dgm:pt modelId="{8A535776-1A55-4342-B64E-4857C6C0BC2C}" type="pres">
      <dgm:prSet presAssocID="{5AD54D5B-0F42-422B-AB22-F8F21ECBBA11}" presName="hierChild4" presStyleCnt="0"/>
      <dgm:spPr/>
    </dgm:pt>
    <dgm:pt modelId="{FBDFD36A-1A19-4B55-81D5-E6CF843AD52F}" type="pres">
      <dgm:prSet presAssocID="{5AD54D5B-0F42-422B-AB22-F8F21ECBBA11}" presName="hierChild5" presStyleCnt="0"/>
      <dgm:spPr/>
    </dgm:pt>
    <dgm:pt modelId="{1C4CB178-4D4F-4037-B7B3-9D1123907B4C}" type="pres">
      <dgm:prSet presAssocID="{9909C6F5-F837-49FD-BD18-AAF5809F800C}" presName="Name37" presStyleLbl="parChTrans1D2" presStyleIdx="1" presStyleCnt="4"/>
      <dgm:spPr/>
      <dgm:t>
        <a:bodyPr/>
        <a:lstStyle/>
        <a:p>
          <a:endParaRPr lang="zh-CN" altLang="en-US"/>
        </a:p>
      </dgm:t>
    </dgm:pt>
    <dgm:pt modelId="{04069793-B4E9-414C-B2A7-6984F2CA6BC4}" type="pres">
      <dgm:prSet presAssocID="{092FD84B-A1C3-4B5D-920B-33A18908981F}" presName="hierRoot2" presStyleCnt="0">
        <dgm:presLayoutVars>
          <dgm:hierBranch val="init"/>
        </dgm:presLayoutVars>
      </dgm:prSet>
      <dgm:spPr/>
    </dgm:pt>
    <dgm:pt modelId="{81C875AA-F29A-4D46-836D-DD9ABFEC6071}" type="pres">
      <dgm:prSet presAssocID="{092FD84B-A1C3-4B5D-920B-33A18908981F}" presName="rootComposite" presStyleCnt="0"/>
      <dgm:spPr/>
    </dgm:pt>
    <dgm:pt modelId="{16CB3466-454C-467E-8155-EE54A74B7945}" type="pres">
      <dgm:prSet presAssocID="{092FD84B-A1C3-4B5D-920B-33A18908981F}" presName="rootText" presStyleLbl="node2" presStyleIdx="1" presStyleCnt="4">
        <dgm:presLayoutVars>
          <dgm:chPref val="3"/>
        </dgm:presLayoutVars>
      </dgm:prSet>
      <dgm:spPr/>
      <dgm:t>
        <a:bodyPr/>
        <a:lstStyle/>
        <a:p>
          <a:endParaRPr lang="zh-CN" altLang="en-US"/>
        </a:p>
      </dgm:t>
    </dgm:pt>
    <dgm:pt modelId="{3F3CC3C1-4EF8-4AAF-9E43-08B342725DD3}" type="pres">
      <dgm:prSet presAssocID="{092FD84B-A1C3-4B5D-920B-33A18908981F}" presName="rootConnector" presStyleLbl="node2" presStyleIdx="1" presStyleCnt="4"/>
      <dgm:spPr/>
      <dgm:t>
        <a:bodyPr/>
        <a:lstStyle/>
        <a:p>
          <a:endParaRPr lang="zh-CN" altLang="en-US"/>
        </a:p>
      </dgm:t>
    </dgm:pt>
    <dgm:pt modelId="{0428BBD4-E065-4398-AC6A-B88E2391678B}" type="pres">
      <dgm:prSet presAssocID="{092FD84B-A1C3-4B5D-920B-33A18908981F}" presName="hierChild4" presStyleCnt="0"/>
      <dgm:spPr/>
    </dgm:pt>
    <dgm:pt modelId="{0AECF3EB-733A-442D-9D86-A7A8624E4C82}" type="pres">
      <dgm:prSet presAssocID="{092FD84B-A1C3-4B5D-920B-33A18908981F}" presName="hierChild5" presStyleCnt="0"/>
      <dgm:spPr/>
    </dgm:pt>
    <dgm:pt modelId="{6247B016-B1CF-4F19-AA98-73749C60613C}" type="pres">
      <dgm:prSet presAssocID="{4855B179-1AF4-4818-9083-5483F2AD31E9}" presName="Name37" presStyleLbl="parChTrans1D2" presStyleIdx="2" presStyleCnt="4"/>
      <dgm:spPr/>
      <dgm:t>
        <a:bodyPr/>
        <a:lstStyle/>
        <a:p>
          <a:endParaRPr lang="zh-CN" altLang="en-US"/>
        </a:p>
      </dgm:t>
    </dgm:pt>
    <dgm:pt modelId="{9471ECB8-BBC2-4800-9E6F-DA6FA8F21F92}" type="pres">
      <dgm:prSet presAssocID="{26020D68-7154-406D-887A-FEE157DCBF90}" presName="hierRoot2" presStyleCnt="0">
        <dgm:presLayoutVars>
          <dgm:hierBranch val="init"/>
        </dgm:presLayoutVars>
      </dgm:prSet>
      <dgm:spPr/>
    </dgm:pt>
    <dgm:pt modelId="{14EFBB29-77F2-4289-8196-9927AD1165CA}" type="pres">
      <dgm:prSet presAssocID="{26020D68-7154-406D-887A-FEE157DCBF90}" presName="rootComposite" presStyleCnt="0"/>
      <dgm:spPr/>
    </dgm:pt>
    <dgm:pt modelId="{3AA4FDE2-CB37-49FB-8AF4-7F882E963B07}" type="pres">
      <dgm:prSet presAssocID="{26020D68-7154-406D-887A-FEE157DCBF90}" presName="rootText" presStyleLbl="node2" presStyleIdx="2" presStyleCnt="4">
        <dgm:presLayoutVars>
          <dgm:chPref val="3"/>
        </dgm:presLayoutVars>
      </dgm:prSet>
      <dgm:spPr/>
      <dgm:t>
        <a:bodyPr/>
        <a:lstStyle/>
        <a:p>
          <a:endParaRPr lang="zh-CN" altLang="en-US"/>
        </a:p>
      </dgm:t>
    </dgm:pt>
    <dgm:pt modelId="{C7806FD2-9CD4-4FE2-B4FC-4F628A2FD168}" type="pres">
      <dgm:prSet presAssocID="{26020D68-7154-406D-887A-FEE157DCBF90}" presName="rootConnector" presStyleLbl="node2" presStyleIdx="2" presStyleCnt="4"/>
      <dgm:spPr/>
      <dgm:t>
        <a:bodyPr/>
        <a:lstStyle/>
        <a:p>
          <a:endParaRPr lang="zh-CN" altLang="en-US"/>
        </a:p>
      </dgm:t>
    </dgm:pt>
    <dgm:pt modelId="{31391BD1-65DD-4421-B52F-1B7D0C03CBB2}" type="pres">
      <dgm:prSet presAssocID="{26020D68-7154-406D-887A-FEE157DCBF90}" presName="hierChild4" presStyleCnt="0"/>
      <dgm:spPr/>
    </dgm:pt>
    <dgm:pt modelId="{B931CF2E-E381-4917-9D5C-3F3B41428A38}" type="pres">
      <dgm:prSet presAssocID="{26020D68-7154-406D-887A-FEE157DCBF90}" presName="hierChild5" presStyleCnt="0"/>
      <dgm:spPr/>
    </dgm:pt>
    <dgm:pt modelId="{F6296E7B-8A94-49C2-8BA7-61D425E738FF}" type="pres">
      <dgm:prSet presAssocID="{2874EB84-9578-4533-9204-E9DD4895E3D8}" presName="Name37" presStyleLbl="parChTrans1D2" presStyleIdx="3" presStyleCnt="4"/>
      <dgm:spPr/>
      <dgm:t>
        <a:bodyPr/>
        <a:lstStyle/>
        <a:p>
          <a:endParaRPr lang="zh-CN" altLang="en-US"/>
        </a:p>
      </dgm:t>
    </dgm:pt>
    <dgm:pt modelId="{DDB83DBA-139E-4E1D-A903-C6C21A268EB4}" type="pres">
      <dgm:prSet presAssocID="{B812D354-A1D6-4F31-9D98-36E934574B5B}" presName="hierRoot2" presStyleCnt="0">
        <dgm:presLayoutVars>
          <dgm:hierBranch val="init"/>
        </dgm:presLayoutVars>
      </dgm:prSet>
      <dgm:spPr/>
    </dgm:pt>
    <dgm:pt modelId="{2CFA978C-48E9-431C-B234-E8AB44A53E00}" type="pres">
      <dgm:prSet presAssocID="{B812D354-A1D6-4F31-9D98-36E934574B5B}" presName="rootComposite" presStyleCnt="0"/>
      <dgm:spPr/>
    </dgm:pt>
    <dgm:pt modelId="{23579237-3358-4410-88B9-68C12A864126}" type="pres">
      <dgm:prSet presAssocID="{B812D354-A1D6-4F31-9D98-36E934574B5B}" presName="rootText" presStyleLbl="node2" presStyleIdx="3" presStyleCnt="4">
        <dgm:presLayoutVars>
          <dgm:chPref val="3"/>
        </dgm:presLayoutVars>
      </dgm:prSet>
      <dgm:spPr/>
      <dgm:t>
        <a:bodyPr/>
        <a:lstStyle/>
        <a:p>
          <a:endParaRPr lang="zh-CN" altLang="en-US"/>
        </a:p>
      </dgm:t>
    </dgm:pt>
    <dgm:pt modelId="{C9F5BAD2-9C72-455A-8690-3B3608C2DAFA}" type="pres">
      <dgm:prSet presAssocID="{B812D354-A1D6-4F31-9D98-36E934574B5B}" presName="rootConnector" presStyleLbl="node2" presStyleIdx="3" presStyleCnt="4"/>
      <dgm:spPr/>
      <dgm:t>
        <a:bodyPr/>
        <a:lstStyle/>
        <a:p>
          <a:endParaRPr lang="zh-CN" altLang="en-US"/>
        </a:p>
      </dgm:t>
    </dgm:pt>
    <dgm:pt modelId="{20F6BFE9-0DDA-4AF0-856A-402E31C3CA2F}" type="pres">
      <dgm:prSet presAssocID="{B812D354-A1D6-4F31-9D98-36E934574B5B}" presName="hierChild4" presStyleCnt="0"/>
      <dgm:spPr/>
    </dgm:pt>
    <dgm:pt modelId="{4C9F02E4-3DCD-40E5-A56C-CD63D7161E9D}" type="pres">
      <dgm:prSet presAssocID="{B812D354-A1D6-4F31-9D98-36E934574B5B}" presName="hierChild5" presStyleCnt="0"/>
      <dgm:spPr/>
    </dgm:pt>
    <dgm:pt modelId="{7DC7C733-F1E8-4E46-8715-3832ACAC485A}" type="pres">
      <dgm:prSet presAssocID="{6EC3A555-454D-49EF-83BB-6D9306D2B69B}" presName="hierChild3" presStyleCnt="0"/>
      <dgm:spPr/>
    </dgm:pt>
  </dgm:ptLst>
  <dgm:cxnLst>
    <dgm:cxn modelId="{24793870-CDF9-474E-AF1D-C4B6D0BBC9B8}" type="presOf" srcId="{E6DCD85A-607D-4841-8E78-BA78D6455682}" destId="{28B3E792-59B9-4ED0-AC62-52096AACD0D0}" srcOrd="0" destOrd="0" presId="urn:microsoft.com/office/officeart/2005/8/layout/orgChart1"/>
    <dgm:cxn modelId="{D93E4635-FD25-4F33-A169-28C9AC9324B9}" srcId="{6EC3A555-454D-49EF-83BB-6D9306D2B69B}" destId="{B812D354-A1D6-4F31-9D98-36E934574B5B}" srcOrd="3" destOrd="0" parTransId="{2874EB84-9578-4533-9204-E9DD4895E3D8}" sibTransId="{5CBE5B94-9763-4114-847A-C00E3A7B2302}"/>
    <dgm:cxn modelId="{8C5C4737-CC36-4704-81B7-B766583CC500}" srcId="{770E7FAB-62EC-48D2-80C4-9908E759B13E}" destId="{6EC3A555-454D-49EF-83BB-6D9306D2B69B}" srcOrd="0" destOrd="0" parTransId="{940B4E31-3482-4666-9DD5-8025C05483A7}" sibTransId="{131AA8F5-BE6B-4485-83B4-98D173B3BD30}"/>
    <dgm:cxn modelId="{DEB5991C-74B0-495F-95A1-42641BB4782B}" type="presOf" srcId="{092FD84B-A1C3-4B5D-920B-33A18908981F}" destId="{16CB3466-454C-467E-8155-EE54A74B7945}" srcOrd="0" destOrd="0" presId="urn:microsoft.com/office/officeart/2005/8/layout/orgChart1"/>
    <dgm:cxn modelId="{DBE7A141-6DED-4BE6-B636-0BD28C81EE88}" type="presOf" srcId="{26020D68-7154-406D-887A-FEE157DCBF90}" destId="{C7806FD2-9CD4-4FE2-B4FC-4F628A2FD168}" srcOrd="1" destOrd="0" presId="urn:microsoft.com/office/officeart/2005/8/layout/orgChart1"/>
    <dgm:cxn modelId="{41FC92D4-6DD9-4A91-806C-0D008C88E21D}" type="presOf" srcId="{5AD54D5B-0F42-422B-AB22-F8F21ECBBA11}" destId="{9FF99F94-1E98-4BA2-B958-D5D1971E259D}" srcOrd="0" destOrd="0" presId="urn:microsoft.com/office/officeart/2005/8/layout/orgChart1"/>
    <dgm:cxn modelId="{EF17B36D-41E7-4657-8DAB-F54A64282C72}" srcId="{6EC3A555-454D-49EF-83BB-6D9306D2B69B}" destId="{092FD84B-A1C3-4B5D-920B-33A18908981F}" srcOrd="1" destOrd="0" parTransId="{9909C6F5-F837-49FD-BD18-AAF5809F800C}" sibTransId="{3D76AAD5-8039-48A8-A071-8A2961749420}"/>
    <dgm:cxn modelId="{A988CBF6-1C24-4C36-A241-BB4F3B831890}" type="presOf" srcId="{26020D68-7154-406D-887A-FEE157DCBF90}" destId="{3AA4FDE2-CB37-49FB-8AF4-7F882E963B07}" srcOrd="0" destOrd="0" presId="urn:microsoft.com/office/officeart/2005/8/layout/orgChart1"/>
    <dgm:cxn modelId="{9CBB4DE7-6ACE-4BB2-86F4-1864BFB9D4FD}" type="presOf" srcId="{9909C6F5-F837-49FD-BD18-AAF5809F800C}" destId="{1C4CB178-4D4F-4037-B7B3-9D1123907B4C}" srcOrd="0" destOrd="0" presId="urn:microsoft.com/office/officeart/2005/8/layout/orgChart1"/>
    <dgm:cxn modelId="{AA6EA10F-6578-4850-8AE4-565666B57D11}" type="presOf" srcId="{B812D354-A1D6-4F31-9D98-36E934574B5B}" destId="{C9F5BAD2-9C72-455A-8690-3B3608C2DAFA}" srcOrd="1" destOrd="0" presId="urn:microsoft.com/office/officeart/2005/8/layout/orgChart1"/>
    <dgm:cxn modelId="{F353DD66-D9D4-450A-8082-FBC5F6C50B68}" type="presOf" srcId="{B812D354-A1D6-4F31-9D98-36E934574B5B}" destId="{23579237-3358-4410-88B9-68C12A864126}" srcOrd="0" destOrd="0" presId="urn:microsoft.com/office/officeart/2005/8/layout/orgChart1"/>
    <dgm:cxn modelId="{71654BEA-0FCF-4DC6-8B1C-D7AC12C1DB9F}" type="presOf" srcId="{6EC3A555-454D-49EF-83BB-6D9306D2B69B}" destId="{68C06750-3D52-4A21-858C-B7F337A5B992}" srcOrd="1" destOrd="0" presId="urn:microsoft.com/office/officeart/2005/8/layout/orgChart1"/>
    <dgm:cxn modelId="{ED9A58CE-7936-4AD1-98DC-6F0A537A9CFE}" type="presOf" srcId="{6EC3A555-454D-49EF-83BB-6D9306D2B69B}" destId="{A65C0CD9-7FEB-4C59-98F9-A829E2C96C42}" srcOrd="0" destOrd="0" presId="urn:microsoft.com/office/officeart/2005/8/layout/orgChart1"/>
    <dgm:cxn modelId="{CA8E08FB-CC73-4E81-BCC3-4B8E85D33A45}" type="presOf" srcId="{5AD54D5B-0F42-422B-AB22-F8F21ECBBA11}" destId="{6FDADBC1-9367-41DB-BDC6-654404E437FD}" srcOrd="1" destOrd="0" presId="urn:microsoft.com/office/officeart/2005/8/layout/orgChart1"/>
    <dgm:cxn modelId="{B8A59777-413C-4AC8-8520-0BF4FCA7E32D}" type="presOf" srcId="{770E7FAB-62EC-48D2-80C4-9908E759B13E}" destId="{BDC46B58-6127-4F23-AA43-F6E911219865}" srcOrd="0" destOrd="0" presId="urn:microsoft.com/office/officeart/2005/8/layout/orgChart1"/>
    <dgm:cxn modelId="{F4D61183-8FDE-4CA5-8089-084E487712A8}" srcId="{6EC3A555-454D-49EF-83BB-6D9306D2B69B}" destId="{5AD54D5B-0F42-422B-AB22-F8F21ECBBA11}" srcOrd="0" destOrd="0" parTransId="{E6DCD85A-607D-4841-8E78-BA78D6455682}" sibTransId="{876B5F44-7FC3-4313-9956-BE4181C7D814}"/>
    <dgm:cxn modelId="{C080FEAD-3223-42E6-9654-51DC6B3ABDAB}" type="presOf" srcId="{2874EB84-9578-4533-9204-E9DD4895E3D8}" destId="{F6296E7B-8A94-49C2-8BA7-61D425E738FF}" srcOrd="0" destOrd="0" presId="urn:microsoft.com/office/officeart/2005/8/layout/orgChart1"/>
    <dgm:cxn modelId="{31972388-F04B-41AA-AF3B-B099047655A4}" srcId="{6EC3A555-454D-49EF-83BB-6D9306D2B69B}" destId="{26020D68-7154-406D-887A-FEE157DCBF90}" srcOrd="2" destOrd="0" parTransId="{4855B179-1AF4-4818-9083-5483F2AD31E9}" sibTransId="{5E7DB3E8-3055-4B2E-8F8C-05A8DEF741F8}"/>
    <dgm:cxn modelId="{C5A3FECD-AB2E-4BF5-B81A-479FB698D2D1}" type="presOf" srcId="{092FD84B-A1C3-4B5D-920B-33A18908981F}" destId="{3F3CC3C1-4EF8-4AAF-9E43-08B342725DD3}" srcOrd="1" destOrd="0" presId="urn:microsoft.com/office/officeart/2005/8/layout/orgChart1"/>
    <dgm:cxn modelId="{7781BA5C-B78E-4D1F-81CE-1D24E2564DBD}" type="presOf" srcId="{4855B179-1AF4-4818-9083-5483F2AD31E9}" destId="{6247B016-B1CF-4F19-AA98-73749C60613C}" srcOrd="0" destOrd="0" presId="urn:microsoft.com/office/officeart/2005/8/layout/orgChart1"/>
    <dgm:cxn modelId="{E193719A-8996-43DB-9BF0-F34DD4E9971F}" type="presParOf" srcId="{BDC46B58-6127-4F23-AA43-F6E911219865}" destId="{A6C7ABFB-32D8-4223-8968-48B16559A72E}" srcOrd="0" destOrd="0" presId="urn:microsoft.com/office/officeart/2005/8/layout/orgChart1"/>
    <dgm:cxn modelId="{D688660F-E8A6-4DAA-A2D7-0CAC2D6B09FC}" type="presParOf" srcId="{A6C7ABFB-32D8-4223-8968-48B16559A72E}" destId="{24939A29-B44B-4A97-802C-324901A30048}" srcOrd="0" destOrd="0" presId="urn:microsoft.com/office/officeart/2005/8/layout/orgChart1"/>
    <dgm:cxn modelId="{A0343CA0-3996-4660-B98B-2FE86577B6DD}" type="presParOf" srcId="{24939A29-B44B-4A97-802C-324901A30048}" destId="{A65C0CD9-7FEB-4C59-98F9-A829E2C96C42}" srcOrd="0" destOrd="0" presId="urn:microsoft.com/office/officeart/2005/8/layout/orgChart1"/>
    <dgm:cxn modelId="{EF125F3A-A11E-42AB-A2EF-8B14D5A4DC36}" type="presParOf" srcId="{24939A29-B44B-4A97-802C-324901A30048}" destId="{68C06750-3D52-4A21-858C-B7F337A5B992}" srcOrd="1" destOrd="0" presId="urn:microsoft.com/office/officeart/2005/8/layout/orgChart1"/>
    <dgm:cxn modelId="{B6CB89F4-E9C2-4C6A-9DE9-BF99A242920F}" type="presParOf" srcId="{A6C7ABFB-32D8-4223-8968-48B16559A72E}" destId="{70C19142-14DF-4317-BC7C-2ED68725EBDE}" srcOrd="1" destOrd="0" presId="urn:microsoft.com/office/officeart/2005/8/layout/orgChart1"/>
    <dgm:cxn modelId="{AC6B36D9-0085-4A24-A639-7135A4D4FFE7}" type="presParOf" srcId="{70C19142-14DF-4317-BC7C-2ED68725EBDE}" destId="{28B3E792-59B9-4ED0-AC62-52096AACD0D0}" srcOrd="0" destOrd="0" presId="urn:microsoft.com/office/officeart/2005/8/layout/orgChart1"/>
    <dgm:cxn modelId="{6A59F645-6F4C-4AB0-9429-AE29FA604FBA}" type="presParOf" srcId="{70C19142-14DF-4317-BC7C-2ED68725EBDE}" destId="{BA4C8711-8894-4B2F-B957-8714E031CCDF}" srcOrd="1" destOrd="0" presId="urn:microsoft.com/office/officeart/2005/8/layout/orgChart1"/>
    <dgm:cxn modelId="{12672BF8-32A1-46A6-A584-B88B31A9796B}" type="presParOf" srcId="{BA4C8711-8894-4B2F-B957-8714E031CCDF}" destId="{4A817FA8-2DE9-4D1F-A3FA-C4A179911553}" srcOrd="0" destOrd="0" presId="urn:microsoft.com/office/officeart/2005/8/layout/orgChart1"/>
    <dgm:cxn modelId="{8F780AB9-B895-4CB5-9FDD-979051C22728}" type="presParOf" srcId="{4A817FA8-2DE9-4D1F-A3FA-C4A179911553}" destId="{9FF99F94-1E98-4BA2-B958-D5D1971E259D}" srcOrd="0" destOrd="0" presId="urn:microsoft.com/office/officeart/2005/8/layout/orgChart1"/>
    <dgm:cxn modelId="{984E326D-5F6B-4F0C-A84C-48128F5CF97E}" type="presParOf" srcId="{4A817FA8-2DE9-4D1F-A3FA-C4A179911553}" destId="{6FDADBC1-9367-41DB-BDC6-654404E437FD}" srcOrd="1" destOrd="0" presId="urn:microsoft.com/office/officeart/2005/8/layout/orgChart1"/>
    <dgm:cxn modelId="{0517A34D-D8F1-47FA-A167-9CED9FFFD1D0}" type="presParOf" srcId="{BA4C8711-8894-4B2F-B957-8714E031CCDF}" destId="{8A535776-1A55-4342-B64E-4857C6C0BC2C}" srcOrd="1" destOrd="0" presId="urn:microsoft.com/office/officeart/2005/8/layout/orgChart1"/>
    <dgm:cxn modelId="{9F54BA9D-36D7-4788-8ABF-46CAFC287292}" type="presParOf" srcId="{BA4C8711-8894-4B2F-B957-8714E031CCDF}" destId="{FBDFD36A-1A19-4B55-81D5-E6CF843AD52F}" srcOrd="2" destOrd="0" presId="urn:microsoft.com/office/officeart/2005/8/layout/orgChart1"/>
    <dgm:cxn modelId="{15B2CEF5-8488-4B4C-AA32-889942618304}" type="presParOf" srcId="{70C19142-14DF-4317-BC7C-2ED68725EBDE}" destId="{1C4CB178-4D4F-4037-B7B3-9D1123907B4C}" srcOrd="2" destOrd="0" presId="urn:microsoft.com/office/officeart/2005/8/layout/orgChart1"/>
    <dgm:cxn modelId="{09A2CDFA-156E-44AB-B1D7-5C5A79E17188}" type="presParOf" srcId="{70C19142-14DF-4317-BC7C-2ED68725EBDE}" destId="{04069793-B4E9-414C-B2A7-6984F2CA6BC4}" srcOrd="3" destOrd="0" presId="urn:microsoft.com/office/officeart/2005/8/layout/orgChart1"/>
    <dgm:cxn modelId="{62F25519-9807-413C-B8AD-C00C622612B7}" type="presParOf" srcId="{04069793-B4E9-414C-B2A7-6984F2CA6BC4}" destId="{81C875AA-F29A-4D46-836D-DD9ABFEC6071}" srcOrd="0" destOrd="0" presId="urn:microsoft.com/office/officeart/2005/8/layout/orgChart1"/>
    <dgm:cxn modelId="{D58AC5B3-7AB5-4A43-85FA-F32B651F7460}" type="presParOf" srcId="{81C875AA-F29A-4D46-836D-DD9ABFEC6071}" destId="{16CB3466-454C-467E-8155-EE54A74B7945}" srcOrd="0" destOrd="0" presId="urn:microsoft.com/office/officeart/2005/8/layout/orgChart1"/>
    <dgm:cxn modelId="{F42E00DE-14F2-4A01-B0BE-29810E707413}" type="presParOf" srcId="{81C875AA-F29A-4D46-836D-DD9ABFEC6071}" destId="{3F3CC3C1-4EF8-4AAF-9E43-08B342725DD3}" srcOrd="1" destOrd="0" presId="urn:microsoft.com/office/officeart/2005/8/layout/orgChart1"/>
    <dgm:cxn modelId="{B54B5845-45BA-4F03-B68D-9E407CF0098B}" type="presParOf" srcId="{04069793-B4E9-414C-B2A7-6984F2CA6BC4}" destId="{0428BBD4-E065-4398-AC6A-B88E2391678B}" srcOrd="1" destOrd="0" presId="urn:microsoft.com/office/officeart/2005/8/layout/orgChart1"/>
    <dgm:cxn modelId="{A9FAF4BC-9142-4B10-8A47-2D3A1BF15581}" type="presParOf" srcId="{04069793-B4E9-414C-B2A7-6984F2CA6BC4}" destId="{0AECF3EB-733A-442D-9D86-A7A8624E4C82}" srcOrd="2" destOrd="0" presId="urn:microsoft.com/office/officeart/2005/8/layout/orgChart1"/>
    <dgm:cxn modelId="{51A1BE55-8B08-4D0C-BFA5-EB51AF8515D4}" type="presParOf" srcId="{70C19142-14DF-4317-BC7C-2ED68725EBDE}" destId="{6247B016-B1CF-4F19-AA98-73749C60613C}" srcOrd="4" destOrd="0" presId="urn:microsoft.com/office/officeart/2005/8/layout/orgChart1"/>
    <dgm:cxn modelId="{8B75139B-2A30-499B-9DF5-1A6C1CEFB44C}" type="presParOf" srcId="{70C19142-14DF-4317-BC7C-2ED68725EBDE}" destId="{9471ECB8-BBC2-4800-9E6F-DA6FA8F21F92}" srcOrd="5" destOrd="0" presId="urn:microsoft.com/office/officeart/2005/8/layout/orgChart1"/>
    <dgm:cxn modelId="{5127FA40-74DB-4AB3-A9AE-43CC3C9488D7}" type="presParOf" srcId="{9471ECB8-BBC2-4800-9E6F-DA6FA8F21F92}" destId="{14EFBB29-77F2-4289-8196-9927AD1165CA}" srcOrd="0" destOrd="0" presId="urn:microsoft.com/office/officeart/2005/8/layout/orgChart1"/>
    <dgm:cxn modelId="{FBAFF822-1F49-407B-A502-CD9C3D4C1054}" type="presParOf" srcId="{14EFBB29-77F2-4289-8196-9927AD1165CA}" destId="{3AA4FDE2-CB37-49FB-8AF4-7F882E963B07}" srcOrd="0" destOrd="0" presId="urn:microsoft.com/office/officeart/2005/8/layout/orgChart1"/>
    <dgm:cxn modelId="{582387F3-7197-4855-A8CD-F6A1F1CAB0AE}" type="presParOf" srcId="{14EFBB29-77F2-4289-8196-9927AD1165CA}" destId="{C7806FD2-9CD4-4FE2-B4FC-4F628A2FD168}" srcOrd="1" destOrd="0" presId="urn:microsoft.com/office/officeart/2005/8/layout/orgChart1"/>
    <dgm:cxn modelId="{AB59459B-A551-430F-887D-8099CD5B25E1}" type="presParOf" srcId="{9471ECB8-BBC2-4800-9E6F-DA6FA8F21F92}" destId="{31391BD1-65DD-4421-B52F-1B7D0C03CBB2}" srcOrd="1" destOrd="0" presId="urn:microsoft.com/office/officeart/2005/8/layout/orgChart1"/>
    <dgm:cxn modelId="{1345599A-A1FB-4DFD-886B-E555CC447F95}" type="presParOf" srcId="{9471ECB8-BBC2-4800-9E6F-DA6FA8F21F92}" destId="{B931CF2E-E381-4917-9D5C-3F3B41428A38}" srcOrd="2" destOrd="0" presId="urn:microsoft.com/office/officeart/2005/8/layout/orgChart1"/>
    <dgm:cxn modelId="{3D257496-C775-4515-8742-FBCA06867C30}" type="presParOf" srcId="{70C19142-14DF-4317-BC7C-2ED68725EBDE}" destId="{F6296E7B-8A94-49C2-8BA7-61D425E738FF}" srcOrd="6" destOrd="0" presId="urn:microsoft.com/office/officeart/2005/8/layout/orgChart1"/>
    <dgm:cxn modelId="{68DE676E-9ADE-46B0-B631-4690583D3FA4}" type="presParOf" srcId="{70C19142-14DF-4317-BC7C-2ED68725EBDE}" destId="{DDB83DBA-139E-4E1D-A903-C6C21A268EB4}" srcOrd="7" destOrd="0" presId="urn:microsoft.com/office/officeart/2005/8/layout/orgChart1"/>
    <dgm:cxn modelId="{08890644-89AE-44D8-9C96-93B9D975000A}" type="presParOf" srcId="{DDB83DBA-139E-4E1D-A903-C6C21A268EB4}" destId="{2CFA978C-48E9-431C-B234-E8AB44A53E00}" srcOrd="0" destOrd="0" presId="urn:microsoft.com/office/officeart/2005/8/layout/orgChart1"/>
    <dgm:cxn modelId="{3E71F1BB-ADA0-4DC1-89A7-70F7E5F41BD9}" type="presParOf" srcId="{2CFA978C-48E9-431C-B234-E8AB44A53E00}" destId="{23579237-3358-4410-88B9-68C12A864126}" srcOrd="0" destOrd="0" presId="urn:microsoft.com/office/officeart/2005/8/layout/orgChart1"/>
    <dgm:cxn modelId="{2463331E-3CB3-4A34-80B2-6EE32563AFA1}" type="presParOf" srcId="{2CFA978C-48E9-431C-B234-E8AB44A53E00}" destId="{C9F5BAD2-9C72-455A-8690-3B3608C2DAFA}" srcOrd="1" destOrd="0" presId="urn:microsoft.com/office/officeart/2005/8/layout/orgChart1"/>
    <dgm:cxn modelId="{861A56BA-06FD-4E7B-ADCE-15AF00090A0E}" type="presParOf" srcId="{DDB83DBA-139E-4E1D-A903-C6C21A268EB4}" destId="{20F6BFE9-0DDA-4AF0-856A-402E31C3CA2F}" srcOrd="1" destOrd="0" presId="urn:microsoft.com/office/officeart/2005/8/layout/orgChart1"/>
    <dgm:cxn modelId="{CACB2B49-01FB-410E-BA05-6A05DE4AF8A9}" type="presParOf" srcId="{DDB83DBA-139E-4E1D-A903-C6C21A268EB4}" destId="{4C9F02E4-3DCD-40E5-A56C-CD63D7161E9D}" srcOrd="2" destOrd="0" presId="urn:microsoft.com/office/officeart/2005/8/layout/orgChart1"/>
    <dgm:cxn modelId="{E2205866-65D5-440C-887A-59AE5E632D1C}" type="presParOf" srcId="{A6C7ABFB-32D8-4223-8968-48B16559A72E}" destId="{7DC7C733-F1E8-4E46-8715-3832ACAC485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0E7FAB-62EC-48D2-80C4-9908E759B13E}" type="doc">
      <dgm:prSet loTypeId="urn:microsoft.com/office/officeart/2009/3/layout/HorizontalOrganizationChart"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强化学习</a:t>
          </a:r>
          <a:endParaRPr lang="zh-CN" altLang="en-US" sz="2400" b="1" dirty="0">
            <a:latin typeface="微软雅黑" panose="020B0503020204020204" pitchFamily="34" charset="-122"/>
            <a:ea typeface="微软雅黑" panose="020B0503020204020204" pitchFamily="34" charset="-122"/>
          </a:endParaRPr>
        </a:p>
      </dgm:t>
    </dgm:pt>
    <dgm:pt modelId="{940B4E31-3482-4666-9DD5-8025C05483A7}" type="parTrans" cxnId="{8C5C4737-CC36-4704-81B7-B766583CC500}">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en-US" altLang="zh-CN" sz="2400" b="1" smtClean="0">
              <a:latin typeface="微软雅黑" panose="020B0503020204020204" pitchFamily="34" charset="-122"/>
              <a:ea typeface="微软雅黑" panose="020B0503020204020204" pitchFamily="34" charset="-122"/>
            </a:rPr>
            <a:t>Model-based RL</a:t>
          </a:r>
          <a:endParaRPr lang="zh-CN" altLang="en-US" sz="2400" b="1" dirty="0">
            <a:latin typeface="微软雅黑" panose="020B0503020204020204" pitchFamily="34" charset="-122"/>
            <a:ea typeface="微软雅黑" panose="020B0503020204020204" pitchFamily="34" charset="-122"/>
          </a:endParaRPr>
        </a:p>
      </dgm:t>
    </dgm:pt>
    <dgm:pt modelId="{E6DCD85A-607D-4841-8E78-BA78D6455682}" type="parTrans" cxnId="{F4D61183-8FDE-4CA5-8089-084E487712A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en-US" altLang="zh-CN" sz="2400" b="1" dirty="0" smtClean="0">
              <a:latin typeface="微软雅黑" panose="020B0503020204020204" pitchFamily="34" charset="-122"/>
              <a:ea typeface="微软雅黑" panose="020B0503020204020204" pitchFamily="34" charset="-122"/>
            </a:rPr>
            <a:t>Model-free RL</a:t>
          </a:r>
          <a:endParaRPr lang="zh-CN" altLang="en-US" sz="2400" b="1" dirty="0">
            <a:latin typeface="微软雅黑" panose="020B0503020204020204" pitchFamily="34" charset="-122"/>
            <a:ea typeface="微软雅黑" panose="020B0503020204020204" pitchFamily="34" charset="-122"/>
          </a:endParaRPr>
        </a:p>
      </dgm:t>
    </dgm:pt>
    <dgm:pt modelId="{9909C6F5-F837-49FD-BD18-AAF5809F800C}" type="parTrans" cxnId="{EF17B36D-41E7-4657-8DAB-F54A64282C7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6020D68-7154-406D-887A-FEE157DCBF90}">
      <dgm:prSet phldrT="[文本]" custT="1"/>
      <dgm:spPr/>
      <dgm:t>
        <a:bodyPr/>
        <a:lstStyle/>
        <a:p>
          <a:r>
            <a:rPr lang="en-US" altLang="zh-CN" sz="2400" b="1" smtClean="0">
              <a:latin typeface="微软雅黑" panose="020B0503020204020204" pitchFamily="34" charset="-122"/>
              <a:ea typeface="微软雅黑" panose="020B0503020204020204" pitchFamily="34" charset="-122"/>
            </a:rPr>
            <a:t>Active RL</a:t>
          </a:r>
          <a:endParaRPr lang="zh-CN" altLang="en-US" sz="2400" b="1">
            <a:latin typeface="微软雅黑" panose="020B0503020204020204" pitchFamily="34" charset="-122"/>
            <a:ea typeface="微软雅黑" panose="020B0503020204020204" pitchFamily="34" charset="-122"/>
          </a:endParaRPr>
        </a:p>
      </dgm:t>
    </dgm:pt>
    <dgm:pt modelId="{4855B179-1AF4-4818-9083-5483F2AD31E9}" type="parTrans" cxnId="{31972388-F04B-41AA-AF3B-B099047655A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812D354-A1D6-4F31-9D98-36E934574B5B}">
      <dgm:prSet custT="1"/>
      <dgm:spPr/>
      <dgm:t>
        <a:bodyPr/>
        <a:lstStyle/>
        <a:p>
          <a:r>
            <a:rPr lang="en-US" altLang="zh-CN" sz="2400" b="1" dirty="0" smtClean="0">
              <a:latin typeface="微软雅黑" panose="020B0503020204020204" pitchFamily="34" charset="-122"/>
              <a:ea typeface="微软雅黑" panose="020B0503020204020204" pitchFamily="34" charset="-122"/>
            </a:rPr>
            <a:t>Passive RL</a:t>
          </a:r>
          <a:endParaRPr lang="zh-CN" altLang="en-US" sz="2400" b="1" dirty="0">
            <a:latin typeface="微软雅黑" panose="020B0503020204020204" pitchFamily="34" charset="-122"/>
            <a:ea typeface="微软雅黑" panose="020B0503020204020204" pitchFamily="34" charset="-122"/>
          </a:endParaRPr>
        </a:p>
      </dgm:t>
    </dgm:pt>
    <dgm:pt modelId="{2874EB84-9578-4533-9204-E9DD4895E3D8}" type="parTrans" cxnId="{D93E4635-FD25-4F33-A169-28C9AC9324B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CBE5B94-9763-4114-847A-C00E3A7B2302}" type="sibTrans" cxnId="{D93E4635-FD25-4F33-A169-28C9AC9324B9}">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559659C-A3FF-491A-930D-1DAA91F5CA78}" type="pres">
      <dgm:prSet presAssocID="{770E7FAB-62EC-48D2-80C4-9908E759B13E}" presName="hierChild1" presStyleCnt="0">
        <dgm:presLayoutVars>
          <dgm:orgChart val="1"/>
          <dgm:chPref val="1"/>
          <dgm:dir/>
          <dgm:animOne val="branch"/>
          <dgm:animLvl val="lvl"/>
          <dgm:resizeHandles/>
        </dgm:presLayoutVars>
      </dgm:prSet>
      <dgm:spPr/>
      <dgm:t>
        <a:bodyPr/>
        <a:lstStyle/>
        <a:p>
          <a:endParaRPr lang="zh-CN" altLang="en-US"/>
        </a:p>
      </dgm:t>
    </dgm:pt>
    <dgm:pt modelId="{445B936E-5428-4442-A29E-DBA850DF2F99}" type="pres">
      <dgm:prSet presAssocID="{6EC3A555-454D-49EF-83BB-6D9306D2B69B}" presName="hierRoot1" presStyleCnt="0">
        <dgm:presLayoutVars>
          <dgm:hierBranch val="init"/>
        </dgm:presLayoutVars>
      </dgm:prSet>
      <dgm:spPr/>
    </dgm:pt>
    <dgm:pt modelId="{5D6114B3-7E9C-4D4D-8A01-99A49A271B98}" type="pres">
      <dgm:prSet presAssocID="{6EC3A555-454D-49EF-83BB-6D9306D2B69B}" presName="rootComposite1" presStyleCnt="0"/>
      <dgm:spPr/>
    </dgm:pt>
    <dgm:pt modelId="{A491CFE7-B860-4738-BA2B-C7B1B660CE26}" type="pres">
      <dgm:prSet presAssocID="{6EC3A555-454D-49EF-83BB-6D9306D2B69B}" presName="rootText1" presStyleLbl="node0" presStyleIdx="0" presStyleCnt="1">
        <dgm:presLayoutVars>
          <dgm:chPref val="3"/>
        </dgm:presLayoutVars>
      </dgm:prSet>
      <dgm:spPr/>
      <dgm:t>
        <a:bodyPr/>
        <a:lstStyle/>
        <a:p>
          <a:endParaRPr lang="zh-CN" altLang="en-US"/>
        </a:p>
      </dgm:t>
    </dgm:pt>
    <dgm:pt modelId="{202B166F-47A1-44C4-AB80-4269622EDBB9}" type="pres">
      <dgm:prSet presAssocID="{6EC3A555-454D-49EF-83BB-6D9306D2B69B}" presName="rootConnector1" presStyleLbl="node1" presStyleIdx="0" presStyleCnt="0"/>
      <dgm:spPr/>
      <dgm:t>
        <a:bodyPr/>
        <a:lstStyle/>
        <a:p>
          <a:endParaRPr lang="zh-CN" altLang="en-US"/>
        </a:p>
      </dgm:t>
    </dgm:pt>
    <dgm:pt modelId="{02670619-678E-4494-A6DD-1CF35C13799D}" type="pres">
      <dgm:prSet presAssocID="{6EC3A555-454D-49EF-83BB-6D9306D2B69B}" presName="hierChild2" presStyleCnt="0"/>
      <dgm:spPr/>
    </dgm:pt>
    <dgm:pt modelId="{87FD4DB2-24F8-43D9-A2F6-4DDA53F55B1F}" type="pres">
      <dgm:prSet presAssocID="{E6DCD85A-607D-4841-8E78-BA78D6455682}" presName="Name64" presStyleLbl="parChTrans1D2" presStyleIdx="0" presStyleCnt="4"/>
      <dgm:spPr/>
      <dgm:t>
        <a:bodyPr/>
        <a:lstStyle/>
        <a:p>
          <a:endParaRPr lang="zh-CN" altLang="en-US"/>
        </a:p>
      </dgm:t>
    </dgm:pt>
    <dgm:pt modelId="{580A3D62-EBD0-4F67-B5AE-6850D0C10234}" type="pres">
      <dgm:prSet presAssocID="{5AD54D5B-0F42-422B-AB22-F8F21ECBBA11}" presName="hierRoot2" presStyleCnt="0">
        <dgm:presLayoutVars>
          <dgm:hierBranch val="init"/>
        </dgm:presLayoutVars>
      </dgm:prSet>
      <dgm:spPr/>
    </dgm:pt>
    <dgm:pt modelId="{CD810976-0958-4AE1-B707-947B2938F22B}" type="pres">
      <dgm:prSet presAssocID="{5AD54D5B-0F42-422B-AB22-F8F21ECBBA11}" presName="rootComposite" presStyleCnt="0"/>
      <dgm:spPr/>
    </dgm:pt>
    <dgm:pt modelId="{91103C5F-37F1-4728-8889-30995654EF10}" type="pres">
      <dgm:prSet presAssocID="{5AD54D5B-0F42-422B-AB22-F8F21ECBBA11}" presName="rootText" presStyleLbl="node2" presStyleIdx="0" presStyleCnt="4">
        <dgm:presLayoutVars>
          <dgm:chPref val="3"/>
        </dgm:presLayoutVars>
      </dgm:prSet>
      <dgm:spPr/>
      <dgm:t>
        <a:bodyPr/>
        <a:lstStyle/>
        <a:p>
          <a:endParaRPr lang="zh-CN" altLang="en-US"/>
        </a:p>
      </dgm:t>
    </dgm:pt>
    <dgm:pt modelId="{19697614-1AA0-4A9A-9722-7753434E3FDB}" type="pres">
      <dgm:prSet presAssocID="{5AD54D5B-0F42-422B-AB22-F8F21ECBBA11}" presName="rootConnector" presStyleLbl="node2" presStyleIdx="0" presStyleCnt="4"/>
      <dgm:spPr/>
      <dgm:t>
        <a:bodyPr/>
        <a:lstStyle/>
        <a:p>
          <a:endParaRPr lang="zh-CN" altLang="en-US"/>
        </a:p>
      </dgm:t>
    </dgm:pt>
    <dgm:pt modelId="{30263EAC-A46C-4050-8F88-F36B76C3706E}" type="pres">
      <dgm:prSet presAssocID="{5AD54D5B-0F42-422B-AB22-F8F21ECBBA11}" presName="hierChild4" presStyleCnt="0"/>
      <dgm:spPr/>
    </dgm:pt>
    <dgm:pt modelId="{0C18BC8C-918E-4A75-80CD-08B777EFA8CF}" type="pres">
      <dgm:prSet presAssocID="{5AD54D5B-0F42-422B-AB22-F8F21ECBBA11}" presName="hierChild5" presStyleCnt="0"/>
      <dgm:spPr/>
    </dgm:pt>
    <dgm:pt modelId="{A247B3AF-2105-4740-962F-CAB016A6E6C9}" type="pres">
      <dgm:prSet presAssocID="{9909C6F5-F837-49FD-BD18-AAF5809F800C}" presName="Name64" presStyleLbl="parChTrans1D2" presStyleIdx="1" presStyleCnt="4"/>
      <dgm:spPr/>
      <dgm:t>
        <a:bodyPr/>
        <a:lstStyle/>
        <a:p>
          <a:endParaRPr lang="zh-CN" altLang="en-US"/>
        </a:p>
      </dgm:t>
    </dgm:pt>
    <dgm:pt modelId="{282DB0A2-D7E4-43A1-A81B-E20705469009}" type="pres">
      <dgm:prSet presAssocID="{092FD84B-A1C3-4B5D-920B-33A18908981F}" presName="hierRoot2" presStyleCnt="0">
        <dgm:presLayoutVars>
          <dgm:hierBranch val="init"/>
        </dgm:presLayoutVars>
      </dgm:prSet>
      <dgm:spPr/>
    </dgm:pt>
    <dgm:pt modelId="{B6BCB6CD-AD0B-4A1D-9907-0C4B983F8357}" type="pres">
      <dgm:prSet presAssocID="{092FD84B-A1C3-4B5D-920B-33A18908981F}" presName="rootComposite" presStyleCnt="0"/>
      <dgm:spPr/>
    </dgm:pt>
    <dgm:pt modelId="{0E4EF363-0F18-4701-9319-EEAADDC1B4E1}" type="pres">
      <dgm:prSet presAssocID="{092FD84B-A1C3-4B5D-920B-33A18908981F}" presName="rootText" presStyleLbl="node2" presStyleIdx="1" presStyleCnt="4">
        <dgm:presLayoutVars>
          <dgm:chPref val="3"/>
        </dgm:presLayoutVars>
      </dgm:prSet>
      <dgm:spPr/>
      <dgm:t>
        <a:bodyPr/>
        <a:lstStyle/>
        <a:p>
          <a:endParaRPr lang="zh-CN" altLang="en-US"/>
        </a:p>
      </dgm:t>
    </dgm:pt>
    <dgm:pt modelId="{EBCE2854-1EB1-4025-B496-D43DB88EDFCB}" type="pres">
      <dgm:prSet presAssocID="{092FD84B-A1C3-4B5D-920B-33A18908981F}" presName="rootConnector" presStyleLbl="node2" presStyleIdx="1" presStyleCnt="4"/>
      <dgm:spPr/>
      <dgm:t>
        <a:bodyPr/>
        <a:lstStyle/>
        <a:p>
          <a:endParaRPr lang="zh-CN" altLang="en-US"/>
        </a:p>
      </dgm:t>
    </dgm:pt>
    <dgm:pt modelId="{089BDD4A-0590-4240-A824-63FADF4A4207}" type="pres">
      <dgm:prSet presAssocID="{092FD84B-A1C3-4B5D-920B-33A18908981F}" presName="hierChild4" presStyleCnt="0"/>
      <dgm:spPr/>
    </dgm:pt>
    <dgm:pt modelId="{80401AE4-2126-47DA-9372-FA6E02051297}" type="pres">
      <dgm:prSet presAssocID="{092FD84B-A1C3-4B5D-920B-33A18908981F}" presName="hierChild5" presStyleCnt="0"/>
      <dgm:spPr/>
    </dgm:pt>
    <dgm:pt modelId="{1436902C-736C-4D27-B659-DAB17846591B}" type="pres">
      <dgm:prSet presAssocID="{4855B179-1AF4-4818-9083-5483F2AD31E9}" presName="Name64" presStyleLbl="parChTrans1D2" presStyleIdx="2" presStyleCnt="4"/>
      <dgm:spPr/>
      <dgm:t>
        <a:bodyPr/>
        <a:lstStyle/>
        <a:p>
          <a:endParaRPr lang="zh-CN" altLang="en-US"/>
        </a:p>
      </dgm:t>
    </dgm:pt>
    <dgm:pt modelId="{57CC2E3A-201D-414A-9D1A-82804874F142}" type="pres">
      <dgm:prSet presAssocID="{26020D68-7154-406D-887A-FEE157DCBF90}" presName="hierRoot2" presStyleCnt="0">
        <dgm:presLayoutVars>
          <dgm:hierBranch val="init"/>
        </dgm:presLayoutVars>
      </dgm:prSet>
      <dgm:spPr/>
    </dgm:pt>
    <dgm:pt modelId="{6B888673-8A93-45FF-A06D-283D1C72D9C1}" type="pres">
      <dgm:prSet presAssocID="{26020D68-7154-406D-887A-FEE157DCBF90}" presName="rootComposite" presStyleCnt="0"/>
      <dgm:spPr/>
    </dgm:pt>
    <dgm:pt modelId="{76D88BDB-62F2-4874-B6BB-C54734B1D411}" type="pres">
      <dgm:prSet presAssocID="{26020D68-7154-406D-887A-FEE157DCBF90}" presName="rootText" presStyleLbl="node2" presStyleIdx="2" presStyleCnt="4">
        <dgm:presLayoutVars>
          <dgm:chPref val="3"/>
        </dgm:presLayoutVars>
      </dgm:prSet>
      <dgm:spPr/>
      <dgm:t>
        <a:bodyPr/>
        <a:lstStyle/>
        <a:p>
          <a:endParaRPr lang="zh-CN" altLang="en-US"/>
        </a:p>
      </dgm:t>
    </dgm:pt>
    <dgm:pt modelId="{3291824A-7A8F-4B00-AF5A-41E69C98B925}" type="pres">
      <dgm:prSet presAssocID="{26020D68-7154-406D-887A-FEE157DCBF90}" presName="rootConnector" presStyleLbl="node2" presStyleIdx="2" presStyleCnt="4"/>
      <dgm:spPr/>
      <dgm:t>
        <a:bodyPr/>
        <a:lstStyle/>
        <a:p>
          <a:endParaRPr lang="zh-CN" altLang="en-US"/>
        </a:p>
      </dgm:t>
    </dgm:pt>
    <dgm:pt modelId="{FBCFCC24-DBF4-4C48-B645-BBC40FA3CE08}" type="pres">
      <dgm:prSet presAssocID="{26020D68-7154-406D-887A-FEE157DCBF90}" presName="hierChild4" presStyleCnt="0"/>
      <dgm:spPr/>
    </dgm:pt>
    <dgm:pt modelId="{042F6734-E02E-4355-9E56-F8A8362F8DEA}" type="pres">
      <dgm:prSet presAssocID="{26020D68-7154-406D-887A-FEE157DCBF90}" presName="hierChild5" presStyleCnt="0"/>
      <dgm:spPr/>
    </dgm:pt>
    <dgm:pt modelId="{47D30004-7FDE-42BD-B7D6-4435956D005E}" type="pres">
      <dgm:prSet presAssocID="{2874EB84-9578-4533-9204-E9DD4895E3D8}" presName="Name64" presStyleLbl="parChTrans1D2" presStyleIdx="3" presStyleCnt="4"/>
      <dgm:spPr/>
      <dgm:t>
        <a:bodyPr/>
        <a:lstStyle/>
        <a:p>
          <a:endParaRPr lang="zh-CN" altLang="en-US"/>
        </a:p>
      </dgm:t>
    </dgm:pt>
    <dgm:pt modelId="{E44C4A31-1B14-4F92-B0DC-B81122AED279}" type="pres">
      <dgm:prSet presAssocID="{B812D354-A1D6-4F31-9D98-36E934574B5B}" presName="hierRoot2" presStyleCnt="0">
        <dgm:presLayoutVars>
          <dgm:hierBranch val="init"/>
        </dgm:presLayoutVars>
      </dgm:prSet>
      <dgm:spPr/>
    </dgm:pt>
    <dgm:pt modelId="{A68C2289-B8D4-472E-ADD6-629F6AC72AE4}" type="pres">
      <dgm:prSet presAssocID="{B812D354-A1D6-4F31-9D98-36E934574B5B}" presName="rootComposite" presStyleCnt="0"/>
      <dgm:spPr/>
    </dgm:pt>
    <dgm:pt modelId="{AFC4E6ED-8EAE-430D-8E8E-5D9D141C6E66}" type="pres">
      <dgm:prSet presAssocID="{B812D354-A1D6-4F31-9D98-36E934574B5B}" presName="rootText" presStyleLbl="node2" presStyleIdx="3" presStyleCnt="4">
        <dgm:presLayoutVars>
          <dgm:chPref val="3"/>
        </dgm:presLayoutVars>
      </dgm:prSet>
      <dgm:spPr/>
      <dgm:t>
        <a:bodyPr/>
        <a:lstStyle/>
        <a:p>
          <a:endParaRPr lang="zh-CN" altLang="en-US"/>
        </a:p>
      </dgm:t>
    </dgm:pt>
    <dgm:pt modelId="{A96C604A-F20A-45B9-9D90-54C24CE0876D}" type="pres">
      <dgm:prSet presAssocID="{B812D354-A1D6-4F31-9D98-36E934574B5B}" presName="rootConnector" presStyleLbl="node2" presStyleIdx="3" presStyleCnt="4"/>
      <dgm:spPr/>
      <dgm:t>
        <a:bodyPr/>
        <a:lstStyle/>
        <a:p>
          <a:endParaRPr lang="zh-CN" altLang="en-US"/>
        </a:p>
      </dgm:t>
    </dgm:pt>
    <dgm:pt modelId="{D0E9746B-2919-4F26-AF92-0CF7C1C986CF}" type="pres">
      <dgm:prSet presAssocID="{B812D354-A1D6-4F31-9D98-36E934574B5B}" presName="hierChild4" presStyleCnt="0"/>
      <dgm:spPr/>
    </dgm:pt>
    <dgm:pt modelId="{CBE25A3B-25D8-45B8-B990-DB19E6217057}" type="pres">
      <dgm:prSet presAssocID="{B812D354-A1D6-4F31-9D98-36E934574B5B}" presName="hierChild5" presStyleCnt="0"/>
      <dgm:spPr/>
    </dgm:pt>
    <dgm:pt modelId="{9F35D985-48CC-4E74-961C-85D3B93BCD1B}" type="pres">
      <dgm:prSet presAssocID="{6EC3A555-454D-49EF-83BB-6D9306D2B69B}" presName="hierChild3" presStyleCnt="0"/>
      <dgm:spPr/>
    </dgm:pt>
  </dgm:ptLst>
  <dgm:cxnLst>
    <dgm:cxn modelId="{D93E4635-FD25-4F33-A169-28C9AC9324B9}" srcId="{6EC3A555-454D-49EF-83BB-6D9306D2B69B}" destId="{B812D354-A1D6-4F31-9D98-36E934574B5B}" srcOrd="3" destOrd="0" parTransId="{2874EB84-9578-4533-9204-E9DD4895E3D8}" sibTransId="{5CBE5B94-9763-4114-847A-C00E3A7B2302}"/>
    <dgm:cxn modelId="{8C5C4737-CC36-4704-81B7-B766583CC500}" srcId="{770E7FAB-62EC-48D2-80C4-9908E759B13E}" destId="{6EC3A555-454D-49EF-83BB-6D9306D2B69B}" srcOrd="0" destOrd="0" parTransId="{940B4E31-3482-4666-9DD5-8025C05483A7}" sibTransId="{131AA8F5-BE6B-4485-83B4-98D173B3BD30}"/>
    <dgm:cxn modelId="{58AD563C-3F0B-4951-8F52-3ACD9FCAD812}" type="presOf" srcId="{770E7FAB-62EC-48D2-80C4-9908E759B13E}" destId="{C559659C-A3FF-491A-930D-1DAA91F5CA78}" srcOrd="0" destOrd="0" presId="urn:microsoft.com/office/officeart/2009/3/layout/HorizontalOrganizationChart"/>
    <dgm:cxn modelId="{C6DDED25-D701-4E43-8825-76C1359383FB}" type="presOf" srcId="{5AD54D5B-0F42-422B-AB22-F8F21ECBBA11}" destId="{19697614-1AA0-4A9A-9722-7753434E3FDB}" srcOrd="1" destOrd="0" presId="urn:microsoft.com/office/officeart/2009/3/layout/HorizontalOrganizationChart"/>
    <dgm:cxn modelId="{EF17B36D-41E7-4657-8DAB-F54A64282C72}" srcId="{6EC3A555-454D-49EF-83BB-6D9306D2B69B}" destId="{092FD84B-A1C3-4B5D-920B-33A18908981F}" srcOrd="1" destOrd="0" parTransId="{9909C6F5-F837-49FD-BD18-AAF5809F800C}" sibTransId="{3D76AAD5-8039-48A8-A071-8A2961749420}"/>
    <dgm:cxn modelId="{29F93BB4-EB26-4141-AE77-8BFDFB026131}" type="presOf" srcId="{9909C6F5-F837-49FD-BD18-AAF5809F800C}" destId="{A247B3AF-2105-4740-962F-CAB016A6E6C9}" srcOrd="0" destOrd="0" presId="urn:microsoft.com/office/officeart/2009/3/layout/HorizontalOrganizationChart"/>
    <dgm:cxn modelId="{93C8FCE3-D1F1-4A64-A7D1-ABB8B8885E27}" type="presOf" srcId="{6EC3A555-454D-49EF-83BB-6D9306D2B69B}" destId="{A491CFE7-B860-4738-BA2B-C7B1B660CE26}" srcOrd="0" destOrd="0" presId="urn:microsoft.com/office/officeart/2009/3/layout/HorizontalOrganizationChart"/>
    <dgm:cxn modelId="{E9CF5E19-82CD-4C39-977A-998C9267EC16}" type="presOf" srcId="{26020D68-7154-406D-887A-FEE157DCBF90}" destId="{3291824A-7A8F-4B00-AF5A-41E69C98B925}" srcOrd="1" destOrd="0" presId="urn:microsoft.com/office/officeart/2009/3/layout/HorizontalOrganizationChart"/>
    <dgm:cxn modelId="{44FB23D7-DA88-4458-9DD9-1CB81DD7F47A}" type="presOf" srcId="{E6DCD85A-607D-4841-8E78-BA78D6455682}" destId="{87FD4DB2-24F8-43D9-A2F6-4DDA53F55B1F}" srcOrd="0" destOrd="0" presId="urn:microsoft.com/office/officeart/2009/3/layout/HorizontalOrganizationChart"/>
    <dgm:cxn modelId="{A34E6C28-2EC8-4F79-953D-BC1969D333F9}" type="presOf" srcId="{5AD54D5B-0F42-422B-AB22-F8F21ECBBA11}" destId="{91103C5F-37F1-4728-8889-30995654EF10}" srcOrd="0" destOrd="0" presId="urn:microsoft.com/office/officeart/2009/3/layout/HorizontalOrganizationChart"/>
    <dgm:cxn modelId="{DCD099E8-33A1-43BC-B723-99C2E8E022AA}" type="presOf" srcId="{4855B179-1AF4-4818-9083-5483F2AD31E9}" destId="{1436902C-736C-4D27-B659-DAB17846591B}" srcOrd="0" destOrd="0" presId="urn:microsoft.com/office/officeart/2009/3/layout/HorizontalOrganizationChart"/>
    <dgm:cxn modelId="{F4D61183-8FDE-4CA5-8089-084E487712A8}" srcId="{6EC3A555-454D-49EF-83BB-6D9306D2B69B}" destId="{5AD54D5B-0F42-422B-AB22-F8F21ECBBA11}" srcOrd="0" destOrd="0" parTransId="{E6DCD85A-607D-4841-8E78-BA78D6455682}" sibTransId="{876B5F44-7FC3-4313-9956-BE4181C7D814}"/>
    <dgm:cxn modelId="{31972388-F04B-41AA-AF3B-B099047655A4}" srcId="{6EC3A555-454D-49EF-83BB-6D9306D2B69B}" destId="{26020D68-7154-406D-887A-FEE157DCBF90}" srcOrd="2" destOrd="0" parTransId="{4855B179-1AF4-4818-9083-5483F2AD31E9}" sibTransId="{5E7DB3E8-3055-4B2E-8F8C-05A8DEF741F8}"/>
    <dgm:cxn modelId="{78D5C78F-4C78-422E-928C-481B51CC918A}" type="presOf" srcId="{B812D354-A1D6-4F31-9D98-36E934574B5B}" destId="{A96C604A-F20A-45B9-9D90-54C24CE0876D}" srcOrd="1" destOrd="0" presId="urn:microsoft.com/office/officeart/2009/3/layout/HorizontalOrganizationChart"/>
    <dgm:cxn modelId="{1C682C30-A5C2-4FCC-9FD6-E012BC016017}" type="presOf" srcId="{B812D354-A1D6-4F31-9D98-36E934574B5B}" destId="{AFC4E6ED-8EAE-430D-8E8E-5D9D141C6E66}" srcOrd="0" destOrd="0" presId="urn:microsoft.com/office/officeart/2009/3/layout/HorizontalOrganizationChart"/>
    <dgm:cxn modelId="{9FA57044-EDD5-42BD-9928-C622A190E84E}" type="presOf" srcId="{092FD84B-A1C3-4B5D-920B-33A18908981F}" destId="{EBCE2854-1EB1-4025-B496-D43DB88EDFCB}" srcOrd="1" destOrd="0" presId="urn:microsoft.com/office/officeart/2009/3/layout/HorizontalOrganizationChart"/>
    <dgm:cxn modelId="{A7071180-AC03-4BE5-BBAC-0C97E27A2AAE}" type="presOf" srcId="{2874EB84-9578-4533-9204-E9DD4895E3D8}" destId="{47D30004-7FDE-42BD-B7D6-4435956D005E}" srcOrd="0" destOrd="0" presId="urn:microsoft.com/office/officeart/2009/3/layout/HorizontalOrganizationChart"/>
    <dgm:cxn modelId="{679A7F5D-2F55-4AD1-85D2-95F035DBD5B1}" type="presOf" srcId="{6EC3A555-454D-49EF-83BB-6D9306D2B69B}" destId="{202B166F-47A1-44C4-AB80-4269622EDBB9}" srcOrd="1" destOrd="0" presId="urn:microsoft.com/office/officeart/2009/3/layout/HorizontalOrganizationChart"/>
    <dgm:cxn modelId="{FA7EABCA-1727-44EA-8AE5-630290E04CBD}" type="presOf" srcId="{092FD84B-A1C3-4B5D-920B-33A18908981F}" destId="{0E4EF363-0F18-4701-9319-EEAADDC1B4E1}" srcOrd="0" destOrd="0" presId="urn:microsoft.com/office/officeart/2009/3/layout/HorizontalOrganizationChart"/>
    <dgm:cxn modelId="{2BBB027B-FB24-44FC-87BD-40AE25933513}" type="presOf" srcId="{26020D68-7154-406D-887A-FEE157DCBF90}" destId="{76D88BDB-62F2-4874-B6BB-C54734B1D411}" srcOrd="0" destOrd="0" presId="urn:microsoft.com/office/officeart/2009/3/layout/HorizontalOrganizationChart"/>
    <dgm:cxn modelId="{5B14619F-B6BD-4C5C-9F37-224300C5DFAD}" type="presParOf" srcId="{C559659C-A3FF-491A-930D-1DAA91F5CA78}" destId="{445B936E-5428-4442-A29E-DBA850DF2F99}" srcOrd="0" destOrd="0" presId="urn:microsoft.com/office/officeart/2009/3/layout/HorizontalOrganizationChart"/>
    <dgm:cxn modelId="{2E345BB5-0F08-4081-B29C-2DFF004D3891}" type="presParOf" srcId="{445B936E-5428-4442-A29E-DBA850DF2F99}" destId="{5D6114B3-7E9C-4D4D-8A01-99A49A271B98}" srcOrd="0" destOrd="0" presId="urn:microsoft.com/office/officeart/2009/3/layout/HorizontalOrganizationChart"/>
    <dgm:cxn modelId="{B32943DF-DFFE-4069-A008-0C901F3ADA5D}" type="presParOf" srcId="{5D6114B3-7E9C-4D4D-8A01-99A49A271B98}" destId="{A491CFE7-B860-4738-BA2B-C7B1B660CE26}" srcOrd="0" destOrd="0" presId="urn:microsoft.com/office/officeart/2009/3/layout/HorizontalOrganizationChart"/>
    <dgm:cxn modelId="{0CF53303-1B4A-4B27-B0FC-CD87ECC6A416}" type="presParOf" srcId="{5D6114B3-7E9C-4D4D-8A01-99A49A271B98}" destId="{202B166F-47A1-44C4-AB80-4269622EDBB9}" srcOrd="1" destOrd="0" presId="urn:microsoft.com/office/officeart/2009/3/layout/HorizontalOrganizationChart"/>
    <dgm:cxn modelId="{16D83347-E6AB-4E2A-BF9A-9B36E3891361}" type="presParOf" srcId="{445B936E-5428-4442-A29E-DBA850DF2F99}" destId="{02670619-678E-4494-A6DD-1CF35C13799D}" srcOrd="1" destOrd="0" presId="urn:microsoft.com/office/officeart/2009/3/layout/HorizontalOrganizationChart"/>
    <dgm:cxn modelId="{76534E85-C1AF-4079-9378-975561415ADF}" type="presParOf" srcId="{02670619-678E-4494-A6DD-1CF35C13799D}" destId="{87FD4DB2-24F8-43D9-A2F6-4DDA53F55B1F}" srcOrd="0" destOrd="0" presId="urn:microsoft.com/office/officeart/2009/3/layout/HorizontalOrganizationChart"/>
    <dgm:cxn modelId="{AEA54068-4ABF-4DEA-AF3C-9BFE3A9F7CAA}" type="presParOf" srcId="{02670619-678E-4494-A6DD-1CF35C13799D}" destId="{580A3D62-EBD0-4F67-B5AE-6850D0C10234}" srcOrd="1" destOrd="0" presId="urn:microsoft.com/office/officeart/2009/3/layout/HorizontalOrganizationChart"/>
    <dgm:cxn modelId="{281099A9-7450-4DAF-832A-D85F655DC0E9}" type="presParOf" srcId="{580A3D62-EBD0-4F67-B5AE-6850D0C10234}" destId="{CD810976-0958-4AE1-B707-947B2938F22B}" srcOrd="0" destOrd="0" presId="urn:microsoft.com/office/officeart/2009/3/layout/HorizontalOrganizationChart"/>
    <dgm:cxn modelId="{53E5ADA9-B306-4A6E-A718-6F0290D7E4B9}" type="presParOf" srcId="{CD810976-0958-4AE1-B707-947B2938F22B}" destId="{91103C5F-37F1-4728-8889-30995654EF10}" srcOrd="0" destOrd="0" presId="urn:microsoft.com/office/officeart/2009/3/layout/HorizontalOrganizationChart"/>
    <dgm:cxn modelId="{68D7253B-F27F-48DB-97C2-4974EA411476}" type="presParOf" srcId="{CD810976-0958-4AE1-B707-947B2938F22B}" destId="{19697614-1AA0-4A9A-9722-7753434E3FDB}" srcOrd="1" destOrd="0" presId="urn:microsoft.com/office/officeart/2009/3/layout/HorizontalOrganizationChart"/>
    <dgm:cxn modelId="{CE900999-F0AE-4B02-B659-283DCC51E0E0}" type="presParOf" srcId="{580A3D62-EBD0-4F67-B5AE-6850D0C10234}" destId="{30263EAC-A46C-4050-8F88-F36B76C3706E}" srcOrd="1" destOrd="0" presId="urn:microsoft.com/office/officeart/2009/3/layout/HorizontalOrganizationChart"/>
    <dgm:cxn modelId="{ADDD8B77-829F-454B-8EDF-0F81CC5C8988}" type="presParOf" srcId="{580A3D62-EBD0-4F67-B5AE-6850D0C10234}" destId="{0C18BC8C-918E-4A75-80CD-08B777EFA8CF}" srcOrd="2" destOrd="0" presId="urn:microsoft.com/office/officeart/2009/3/layout/HorizontalOrganizationChart"/>
    <dgm:cxn modelId="{0476033D-1E33-4B79-8C6D-D9F9079EF966}" type="presParOf" srcId="{02670619-678E-4494-A6DD-1CF35C13799D}" destId="{A247B3AF-2105-4740-962F-CAB016A6E6C9}" srcOrd="2" destOrd="0" presId="urn:microsoft.com/office/officeart/2009/3/layout/HorizontalOrganizationChart"/>
    <dgm:cxn modelId="{5E88FA6B-392F-40AF-83EB-9D39E4772665}" type="presParOf" srcId="{02670619-678E-4494-A6DD-1CF35C13799D}" destId="{282DB0A2-D7E4-43A1-A81B-E20705469009}" srcOrd="3" destOrd="0" presId="urn:microsoft.com/office/officeart/2009/3/layout/HorizontalOrganizationChart"/>
    <dgm:cxn modelId="{2CDAABE7-50BA-4F84-9224-C86F73213536}" type="presParOf" srcId="{282DB0A2-D7E4-43A1-A81B-E20705469009}" destId="{B6BCB6CD-AD0B-4A1D-9907-0C4B983F8357}" srcOrd="0" destOrd="0" presId="urn:microsoft.com/office/officeart/2009/3/layout/HorizontalOrganizationChart"/>
    <dgm:cxn modelId="{6469BEE1-91C1-4985-B432-B411F215EF0E}" type="presParOf" srcId="{B6BCB6CD-AD0B-4A1D-9907-0C4B983F8357}" destId="{0E4EF363-0F18-4701-9319-EEAADDC1B4E1}" srcOrd="0" destOrd="0" presId="urn:microsoft.com/office/officeart/2009/3/layout/HorizontalOrganizationChart"/>
    <dgm:cxn modelId="{5BDBAEEA-88AD-477F-B34B-3750058FED2B}" type="presParOf" srcId="{B6BCB6CD-AD0B-4A1D-9907-0C4B983F8357}" destId="{EBCE2854-1EB1-4025-B496-D43DB88EDFCB}" srcOrd="1" destOrd="0" presId="urn:microsoft.com/office/officeart/2009/3/layout/HorizontalOrganizationChart"/>
    <dgm:cxn modelId="{CDC14475-3859-40A0-B2C7-8C084BD5C1E2}" type="presParOf" srcId="{282DB0A2-D7E4-43A1-A81B-E20705469009}" destId="{089BDD4A-0590-4240-A824-63FADF4A4207}" srcOrd="1" destOrd="0" presId="urn:microsoft.com/office/officeart/2009/3/layout/HorizontalOrganizationChart"/>
    <dgm:cxn modelId="{3FE87001-5B21-4DBF-90BC-18215ABC38EB}" type="presParOf" srcId="{282DB0A2-D7E4-43A1-A81B-E20705469009}" destId="{80401AE4-2126-47DA-9372-FA6E02051297}" srcOrd="2" destOrd="0" presId="urn:microsoft.com/office/officeart/2009/3/layout/HorizontalOrganizationChart"/>
    <dgm:cxn modelId="{2EC1A848-F95B-47A0-84F2-FF906D1195C1}" type="presParOf" srcId="{02670619-678E-4494-A6DD-1CF35C13799D}" destId="{1436902C-736C-4D27-B659-DAB17846591B}" srcOrd="4" destOrd="0" presId="urn:microsoft.com/office/officeart/2009/3/layout/HorizontalOrganizationChart"/>
    <dgm:cxn modelId="{30884019-653D-407F-98ED-F4528A632269}" type="presParOf" srcId="{02670619-678E-4494-A6DD-1CF35C13799D}" destId="{57CC2E3A-201D-414A-9D1A-82804874F142}" srcOrd="5" destOrd="0" presId="urn:microsoft.com/office/officeart/2009/3/layout/HorizontalOrganizationChart"/>
    <dgm:cxn modelId="{BB173484-0A5A-4EFC-B81A-B15EEBAEFD52}" type="presParOf" srcId="{57CC2E3A-201D-414A-9D1A-82804874F142}" destId="{6B888673-8A93-45FF-A06D-283D1C72D9C1}" srcOrd="0" destOrd="0" presId="urn:microsoft.com/office/officeart/2009/3/layout/HorizontalOrganizationChart"/>
    <dgm:cxn modelId="{6ADD6194-E514-4A27-8E44-96C8E4D8BA5B}" type="presParOf" srcId="{6B888673-8A93-45FF-A06D-283D1C72D9C1}" destId="{76D88BDB-62F2-4874-B6BB-C54734B1D411}" srcOrd="0" destOrd="0" presId="urn:microsoft.com/office/officeart/2009/3/layout/HorizontalOrganizationChart"/>
    <dgm:cxn modelId="{104A061B-C530-4961-91CC-B2EF2B55332C}" type="presParOf" srcId="{6B888673-8A93-45FF-A06D-283D1C72D9C1}" destId="{3291824A-7A8F-4B00-AF5A-41E69C98B925}" srcOrd="1" destOrd="0" presId="urn:microsoft.com/office/officeart/2009/3/layout/HorizontalOrganizationChart"/>
    <dgm:cxn modelId="{92A1841A-87AF-41E8-910B-204104BB0237}" type="presParOf" srcId="{57CC2E3A-201D-414A-9D1A-82804874F142}" destId="{FBCFCC24-DBF4-4C48-B645-BBC40FA3CE08}" srcOrd="1" destOrd="0" presId="urn:microsoft.com/office/officeart/2009/3/layout/HorizontalOrganizationChart"/>
    <dgm:cxn modelId="{D2B30077-555C-4F75-A445-4D44D65003BD}" type="presParOf" srcId="{57CC2E3A-201D-414A-9D1A-82804874F142}" destId="{042F6734-E02E-4355-9E56-F8A8362F8DEA}" srcOrd="2" destOrd="0" presId="urn:microsoft.com/office/officeart/2009/3/layout/HorizontalOrganizationChart"/>
    <dgm:cxn modelId="{5D56F38A-67BE-466C-B6B7-D02303E06590}" type="presParOf" srcId="{02670619-678E-4494-A6DD-1CF35C13799D}" destId="{47D30004-7FDE-42BD-B7D6-4435956D005E}" srcOrd="6" destOrd="0" presId="urn:microsoft.com/office/officeart/2009/3/layout/HorizontalOrganizationChart"/>
    <dgm:cxn modelId="{418E2059-33C6-4E70-BE88-5E676C54B7C4}" type="presParOf" srcId="{02670619-678E-4494-A6DD-1CF35C13799D}" destId="{E44C4A31-1B14-4F92-B0DC-B81122AED279}" srcOrd="7" destOrd="0" presId="urn:microsoft.com/office/officeart/2009/3/layout/HorizontalOrganizationChart"/>
    <dgm:cxn modelId="{C23E1A89-3897-404B-A205-F89638FC8E74}" type="presParOf" srcId="{E44C4A31-1B14-4F92-B0DC-B81122AED279}" destId="{A68C2289-B8D4-472E-ADD6-629F6AC72AE4}" srcOrd="0" destOrd="0" presId="urn:microsoft.com/office/officeart/2009/3/layout/HorizontalOrganizationChart"/>
    <dgm:cxn modelId="{5D6C70DB-5DEA-455C-A81A-DA38DE725315}" type="presParOf" srcId="{A68C2289-B8D4-472E-ADD6-629F6AC72AE4}" destId="{AFC4E6ED-8EAE-430D-8E8E-5D9D141C6E66}" srcOrd="0" destOrd="0" presId="urn:microsoft.com/office/officeart/2009/3/layout/HorizontalOrganizationChart"/>
    <dgm:cxn modelId="{776CC612-5411-4BAD-A58F-E110821A6B8B}" type="presParOf" srcId="{A68C2289-B8D4-472E-ADD6-629F6AC72AE4}" destId="{A96C604A-F20A-45B9-9D90-54C24CE0876D}" srcOrd="1" destOrd="0" presId="urn:microsoft.com/office/officeart/2009/3/layout/HorizontalOrganizationChart"/>
    <dgm:cxn modelId="{7FFDDC24-7946-4569-95DC-37E09913BF50}" type="presParOf" srcId="{E44C4A31-1B14-4F92-B0DC-B81122AED279}" destId="{D0E9746B-2919-4F26-AF92-0CF7C1C986CF}" srcOrd="1" destOrd="0" presId="urn:microsoft.com/office/officeart/2009/3/layout/HorizontalOrganizationChart"/>
    <dgm:cxn modelId="{830133DE-6B8D-4264-91D2-1267BB302389}" type="presParOf" srcId="{E44C4A31-1B14-4F92-B0DC-B81122AED279}" destId="{CBE25A3B-25D8-45B8-B990-DB19E6217057}" srcOrd="2" destOrd="0" presId="urn:microsoft.com/office/officeart/2009/3/layout/HorizontalOrganizationChart"/>
    <dgm:cxn modelId="{581AD7E0-6626-4718-8A54-DC326E730D03}" type="presParOf" srcId="{445B936E-5428-4442-A29E-DBA850DF2F99}" destId="{9F35D985-48CC-4E74-961C-85D3B93BCD1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0E7FAB-62EC-48D2-80C4-9908E759B13E}" type="doc">
      <dgm:prSet loTypeId="urn:microsoft.com/office/officeart/2008/layout/LinedList" loCatId="hierarchy" qsTypeId="urn:microsoft.com/office/officeart/2005/8/quickstyle/simple1" qsCatId="simple" csTypeId="urn:microsoft.com/office/officeart/2005/8/colors/accent2_1" csCatId="accent2" phldr="1"/>
      <dgm:spPr/>
      <dgm:t>
        <a:bodyPr/>
        <a:lstStyle/>
        <a:p>
          <a:endParaRPr lang="zh-CN" altLang="en-US"/>
        </a:p>
      </dgm:t>
    </dgm:pt>
    <dgm:pt modelId="{6EC3A555-454D-49EF-83BB-6D9306D2B69B}">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模型评价</a:t>
          </a:r>
          <a:endParaRPr lang="zh-CN" altLang="en-US" sz="1800" b="1" dirty="0">
            <a:latin typeface="微软雅黑" panose="020B0503020204020204" pitchFamily="34" charset="-122"/>
            <a:ea typeface="微软雅黑" panose="020B0503020204020204" pitchFamily="34" charset="-122"/>
          </a:endParaRPr>
        </a:p>
      </dgm:t>
    </dgm:pt>
    <dgm:pt modelId="{940B4E31-3482-4666-9DD5-8025C05483A7}" type="parTrans" cxnId="{8C5C4737-CC36-4704-81B7-B766583CC500}">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5AD54D5B-0F42-422B-AB22-F8F21ECBBA11}">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Crosstab</a:t>
          </a:r>
          <a:endParaRPr lang="zh-CN" altLang="en-US" sz="1800" b="1" dirty="0">
            <a:latin typeface="微软雅黑" panose="020B0503020204020204" pitchFamily="34" charset="-122"/>
            <a:ea typeface="微软雅黑" panose="020B0503020204020204" pitchFamily="34" charset="-122"/>
          </a:endParaRPr>
        </a:p>
      </dgm:t>
    </dgm:pt>
    <dgm:pt modelId="{E6DCD85A-607D-4841-8E78-BA78D6455682}" type="parTrans" cxnId="{F4D61183-8FDE-4CA5-8089-084E487712A8}">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092FD84B-A1C3-4B5D-920B-33A18908981F}">
      <dgm:prSet phldrT="[文本]" custT="1"/>
      <dgm:spPr/>
      <dgm:t>
        <a:bodyPr/>
        <a:lstStyle/>
        <a:p>
          <a:r>
            <a:rPr lang="en-US" sz="1800" b="1" dirty="0" smtClean="0">
              <a:latin typeface="微软雅黑" panose="020B0503020204020204" pitchFamily="34" charset="-122"/>
              <a:ea typeface="微软雅黑" panose="020B0503020204020204" pitchFamily="34" charset="-122"/>
            </a:rPr>
            <a:t>Accuracy</a:t>
          </a:r>
          <a:endParaRPr lang="zh-CN" altLang="en-US" sz="1800" b="1" dirty="0">
            <a:latin typeface="微软雅黑" panose="020B0503020204020204" pitchFamily="34" charset="-122"/>
            <a:ea typeface="微软雅黑" panose="020B0503020204020204" pitchFamily="34" charset="-122"/>
          </a:endParaRPr>
        </a:p>
      </dgm:t>
    </dgm:pt>
    <dgm:pt modelId="{9909C6F5-F837-49FD-BD18-AAF5809F800C}" type="parTrans" cxnId="{EF17B36D-41E7-4657-8DAB-F54A64282C72}">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26020D68-7154-406D-887A-FEE157DCBF90}">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Precision </a:t>
          </a:r>
          <a:endParaRPr lang="zh-CN" altLang="en-US" sz="1800" b="1" dirty="0">
            <a:latin typeface="微软雅黑" panose="020B0503020204020204" pitchFamily="34" charset="-122"/>
            <a:ea typeface="微软雅黑" panose="020B0503020204020204" pitchFamily="34" charset="-122"/>
          </a:endParaRPr>
        </a:p>
      </dgm:t>
    </dgm:pt>
    <dgm:pt modelId="{4855B179-1AF4-4818-9083-5483F2AD31E9}" type="parTrans" cxnId="{31972388-F04B-41AA-AF3B-B099047655A4}">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B812D354-A1D6-4F31-9D98-36E934574B5B}">
      <dgm:prSet custT="1"/>
      <dgm:spPr/>
      <dgm:t>
        <a:bodyPr/>
        <a:lstStyle/>
        <a:p>
          <a:r>
            <a:rPr lang="en-US" altLang="zh-CN" sz="1800" b="1" dirty="0" smtClean="0">
              <a:latin typeface="微软雅黑" panose="020B0503020204020204" pitchFamily="34" charset="-122"/>
              <a:ea typeface="微软雅黑" panose="020B0503020204020204" pitchFamily="34" charset="-122"/>
            </a:rPr>
            <a:t>Recall </a:t>
          </a:r>
          <a:endParaRPr lang="zh-CN" altLang="en-US" sz="1800" b="1" dirty="0">
            <a:latin typeface="微软雅黑" panose="020B0503020204020204" pitchFamily="34" charset="-122"/>
            <a:ea typeface="微软雅黑" panose="020B0503020204020204" pitchFamily="34" charset="-122"/>
          </a:endParaRPr>
        </a:p>
      </dgm:t>
    </dgm:pt>
    <dgm:pt modelId="{2874EB84-9578-4533-9204-E9DD4895E3D8}" type="parTrans" cxnId="{D93E4635-FD25-4F33-A169-28C9AC9324B9}">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5CBE5B94-9763-4114-847A-C00E3A7B2302}" type="sibTrans" cxnId="{D93E4635-FD25-4F33-A169-28C9AC9324B9}">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D430CE15-CA65-437F-9692-7E010C9BF1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分类问题</a:t>
          </a:r>
          <a:endParaRPr lang="zh-CN" altLang="en-US" sz="1800" b="1" dirty="0">
            <a:latin typeface="微软雅黑" panose="020B0503020204020204" pitchFamily="34" charset="-122"/>
            <a:ea typeface="微软雅黑" panose="020B0503020204020204" pitchFamily="34" charset="-122"/>
          </a:endParaRPr>
        </a:p>
      </dgm:t>
    </dgm:pt>
    <dgm:pt modelId="{54380E04-019B-478D-9122-C25ED1DB43E5}" type="parTrans" cxnId="{792CADDF-F407-443A-A0AE-6C36452A7507}">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6E6B4850-FD1A-4587-9934-15095AD0A4B6}" type="sibTrans" cxnId="{792CADDF-F407-443A-A0AE-6C36452A7507}">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D9C1ED2F-49D2-46DA-AAD6-C903E389C56D}">
      <dgm:prSet custT="1"/>
      <dgm:spPr/>
      <dgm:t>
        <a:bodyPr/>
        <a:lstStyle/>
        <a:p>
          <a:r>
            <a:rPr lang="zh-CN" altLang="en-US" sz="1800" b="1" dirty="0" smtClean="0">
              <a:latin typeface="微软雅黑" panose="020B0503020204020204" pitchFamily="34" charset="-122"/>
              <a:ea typeface="微软雅黑" panose="020B0503020204020204" pitchFamily="34" charset="-122"/>
            </a:rPr>
            <a:t>回归问题</a:t>
          </a:r>
          <a:endParaRPr lang="zh-CN" altLang="en-US" sz="1800" b="1" dirty="0">
            <a:latin typeface="微软雅黑" panose="020B0503020204020204" pitchFamily="34" charset="-122"/>
            <a:ea typeface="微软雅黑" panose="020B0503020204020204" pitchFamily="34" charset="-122"/>
          </a:endParaRPr>
        </a:p>
      </dgm:t>
    </dgm:pt>
    <dgm:pt modelId="{9F03A88E-ED2C-4707-89A8-019719AD584E}" type="parTrans" cxnId="{BEB833EB-388C-4890-930B-5DEAF7D6DFBF}">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C266709E-8C77-436E-8A6A-D90B9A9135A9}" type="sibTrans" cxnId="{BEB833EB-388C-4890-930B-5DEAF7D6DFBF}">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F28C70B1-CD7D-4C31-A77D-31C6537BCE5C}">
      <dgm:prSet custT="1"/>
      <dgm:spPr/>
      <dgm:t>
        <a:bodyPr/>
        <a:lstStyle/>
        <a:p>
          <a:r>
            <a:rPr lang="en-US" sz="1800" b="1" dirty="0" smtClean="0">
              <a:latin typeface="微软雅黑" panose="020B0503020204020204" pitchFamily="34" charset="-122"/>
              <a:ea typeface="微软雅黑" panose="020B0503020204020204" pitchFamily="34" charset="-122"/>
            </a:rPr>
            <a:t>Mean Absolute Error</a:t>
          </a:r>
          <a:endParaRPr lang="zh-CN" altLang="en-US" sz="1800" b="1" dirty="0">
            <a:latin typeface="微软雅黑" panose="020B0503020204020204" pitchFamily="34" charset="-122"/>
            <a:ea typeface="微软雅黑" panose="020B0503020204020204" pitchFamily="34" charset="-122"/>
          </a:endParaRPr>
        </a:p>
      </dgm:t>
    </dgm:pt>
    <dgm:pt modelId="{56DDAF85-9983-4B0F-ADF4-C681A1B5E646}" type="parTrans" cxnId="{6CE08E0D-40A4-4DBC-A0B9-C3ACFAF95A6D}">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464BA57D-0744-4060-98C2-695C91E7554A}" type="sibTrans" cxnId="{6CE08E0D-40A4-4DBC-A0B9-C3ACFAF95A6D}">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2004F8A4-C917-4552-91D7-FBA63AD47AE3}">
      <dgm:prSet custT="1"/>
      <dgm:spPr/>
      <dgm:t>
        <a:bodyPr/>
        <a:lstStyle/>
        <a:p>
          <a:r>
            <a:rPr lang="en-US" sz="1800" b="1" dirty="0" smtClean="0">
              <a:latin typeface="微软雅黑" panose="020B0503020204020204" pitchFamily="34" charset="-122"/>
              <a:ea typeface="微软雅黑" panose="020B0503020204020204" pitchFamily="34" charset="-122"/>
            </a:rPr>
            <a:t>Mean Squared Error</a:t>
          </a:r>
          <a:endParaRPr lang="zh-CN" altLang="en-US" sz="1800" b="1" dirty="0">
            <a:latin typeface="微软雅黑" panose="020B0503020204020204" pitchFamily="34" charset="-122"/>
            <a:ea typeface="微软雅黑" panose="020B0503020204020204" pitchFamily="34" charset="-122"/>
          </a:endParaRPr>
        </a:p>
      </dgm:t>
    </dgm:pt>
    <dgm:pt modelId="{A8F574B9-EE23-430E-8C8B-C0EF08820DA1}" type="parTrans" cxnId="{3ADC810F-09AB-4236-B009-866B49DECBE3}">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B83F93DE-4BEF-44F7-A9A4-C26E7AFD788F}" type="sibTrans" cxnId="{3ADC810F-09AB-4236-B009-866B49DECBE3}">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A1B1B617-9F74-457A-B72F-B8407813E7E6}">
      <dgm:prSet custT="1"/>
      <dgm:spPr/>
      <dgm:t>
        <a:bodyPr/>
        <a:lstStyle/>
        <a:p>
          <a:r>
            <a:rPr lang="en-US" altLang="zh-CN" sz="1800" b="1" dirty="0" smtClean="0">
              <a:latin typeface="微软雅黑" panose="020B0503020204020204" pitchFamily="34" charset="-122"/>
              <a:ea typeface="微软雅黑" panose="020B0503020204020204" pitchFamily="34" charset="-122"/>
            </a:rPr>
            <a:t>Root of Mean Squared Error</a:t>
          </a:r>
          <a:endParaRPr lang="zh-CN" altLang="en-US" sz="1800" b="1" dirty="0">
            <a:latin typeface="微软雅黑" panose="020B0503020204020204" pitchFamily="34" charset="-122"/>
            <a:ea typeface="微软雅黑" panose="020B0503020204020204" pitchFamily="34" charset="-122"/>
          </a:endParaRPr>
        </a:p>
      </dgm:t>
    </dgm:pt>
    <dgm:pt modelId="{53D27725-B351-4CF8-93B0-C4F0F0BDC4AF}" type="parTrans" cxnId="{58775000-E716-41E8-BC58-3F279B48DD55}">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1DB894F9-5572-42F8-ABA7-46110679A798}" type="sibTrans" cxnId="{58775000-E716-41E8-BC58-3F279B48DD55}">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B2BE8899-9737-42B7-8208-49E4E5FDE225}">
      <dgm:prSet custT="1"/>
      <dgm:spPr/>
      <dgm:t>
        <a:bodyPr/>
        <a:lstStyle/>
        <a:p>
          <a:r>
            <a:rPr lang="en-US" altLang="zh-CN" sz="1800" b="1" dirty="0" smtClean="0">
              <a:latin typeface="微软雅黑" panose="020B0503020204020204" pitchFamily="34" charset="-122"/>
              <a:ea typeface="微软雅黑" panose="020B0503020204020204" pitchFamily="34" charset="-122"/>
            </a:rPr>
            <a:t>R</a:t>
          </a:r>
          <a:r>
            <a:rPr lang="en-US" altLang="zh-CN" sz="1800" b="1" baseline="30000" dirty="0" smtClean="0">
              <a:latin typeface="微软雅黑" panose="020B0503020204020204" pitchFamily="34" charset="-122"/>
              <a:ea typeface="微软雅黑" panose="020B0503020204020204" pitchFamily="34" charset="-122"/>
            </a:rPr>
            <a:t>2</a:t>
          </a:r>
          <a:endParaRPr lang="zh-CN" altLang="en-US" sz="1800" b="1" dirty="0">
            <a:latin typeface="微软雅黑" panose="020B0503020204020204" pitchFamily="34" charset="-122"/>
            <a:ea typeface="微软雅黑" panose="020B0503020204020204" pitchFamily="34" charset="-122"/>
          </a:endParaRPr>
        </a:p>
      </dgm:t>
    </dgm:pt>
    <dgm:pt modelId="{F69473CA-8712-4968-8720-DA4A042BC326}" type="parTrans" cxnId="{CF65E0FB-98A2-445E-9E7F-E1B1DADEC413}">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0A6A5C8B-D47B-4D20-9681-68BD87E8AC8E}" type="sibTrans" cxnId="{CF65E0FB-98A2-445E-9E7F-E1B1DADEC413}">
      <dgm:prSet/>
      <dgm:spPr/>
      <dgm:t>
        <a:bodyPr/>
        <a:lstStyle/>
        <a:p>
          <a:endParaRPr lang="zh-CN" altLang="en-US" sz="4800" b="1">
            <a:latin typeface="微软雅黑" panose="020B0503020204020204" pitchFamily="34" charset="-122"/>
            <a:ea typeface="微软雅黑" panose="020B0503020204020204" pitchFamily="34" charset="-122"/>
          </a:endParaRPr>
        </a:p>
      </dgm:t>
    </dgm:pt>
    <dgm:pt modelId="{DDF060E6-EA12-4422-8478-24E416634AFA}" type="pres">
      <dgm:prSet presAssocID="{770E7FAB-62EC-48D2-80C4-9908E759B13E}" presName="vert0" presStyleCnt="0">
        <dgm:presLayoutVars>
          <dgm:dir/>
          <dgm:animOne val="branch"/>
          <dgm:animLvl val="lvl"/>
        </dgm:presLayoutVars>
      </dgm:prSet>
      <dgm:spPr/>
      <dgm:t>
        <a:bodyPr/>
        <a:lstStyle/>
        <a:p>
          <a:endParaRPr lang="zh-CN" altLang="en-US"/>
        </a:p>
      </dgm:t>
    </dgm:pt>
    <dgm:pt modelId="{F0EA1C52-9C6E-4301-97E0-755442F1BD24}" type="pres">
      <dgm:prSet presAssocID="{6EC3A555-454D-49EF-83BB-6D9306D2B69B}" presName="thickLine" presStyleLbl="alignNode1" presStyleIdx="0" presStyleCnt="1"/>
      <dgm:spPr/>
    </dgm:pt>
    <dgm:pt modelId="{25B894FF-B092-4E21-88C1-E7CAA45298BB}" type="pres">
      <dgm:prSet presAssocID="{6EC3A555-454D-49EF-83BB-6D9306D2B69B}" presName="horz1" presStyleCnt="0"/>
      <dgm:spPr/>
    </dgm:pt>
    <dgm:pt modelId="{3296B8D1-7C1F-4798-A246-D5986A0427CE}" type="pres">
      <dgm:prSet presAssocID="{6EC3A555-454D-49EF-83BB-6D9306D2B69B}" presName="tx1" presStyleLbl="revTx" presStyleIdx="0" presStyleCnt="11"/>
      <dgm:spPr/>
      <dgm:t>
        <a:bodyPr/>
        <a:lstStyle/>
        <a:p>
          <a:endParaRPr lang="zh-CN" altLang="en-US"/>
        </a:p>
      </dgm:t>
    </dgm:pt>
    <dgm:pt modelId="{FB5A6EE6-E8F8-4910-9F2D-31327ED072D7}" type="pres">
      <dgm:prSet presAssocID="{6EC3A555-454D-49EF-83BB-6D9306D2B69B}" presName="vert1" presStyleCnt="0"/>
      <dgm:spPr/>
    </dgm:pt>
    <dgm:pt modelId="{F32D7117-7E1A-4FEE-9533-BF60C78D4651}" type="pres">
      <dgm:prSet presAssocID="{D430CE15-CA65-437F-9692-7E010C9BF1EF}" presName="vertSpace2a" presStyleCnt="0"/>
      <dgm:spPr/>
    </dgm:pt>
    <dgm:pt modelId="{5BA143F5-4222-4A6F-837B-DF0BDED419DF}" type="pres">
      <dgm:prSet presAssocID="{D430CE15-CA65-437F-9692-7E010C9BF1EF}" presName="horz2" presStyleCnt="0"/>
      <dgm:spPr/>
    </dgm:pt>
    <dgm:pt modelId="{2BFDEE60-07EC-426E-9C10-387F47E431D7}" type="pres">
      <dgm:prSet presAssocID="{D430CE15-CA65-437F-9692-7E010C9BF1EF}" presName="horzSpace2" presStyleCnt="0"/>
      <dgm:spPr/>
    </dgm:pt>
    <dgm:pt modelId="{7957ECA9-BBD2-4278-84BD-00B5022252DB}" type="pres">
      <dgm:prSet presAssocID="{D430CE15-CA65-437F-9692-7E010C9BF1EF}" presName="tx2" presStyleLbl="revTx" presStyleIdx="1" presStyleCnt="11"/>
      <dgm:spPr/>
      <dgm:t>
        <a:bodyPr/>
        <a:lstStyle/>
        <a:p>
          <a:endParaRPr lang="zh-CN" altLang="en-US"/>
        </a:p>
      </dgm:t>
    </dgm:pt>
    <dgm:pt modelId="{02AB1875-4B83-4297-8DB0-75E8236C16F7}" type="pres">
      <dgm:prSet presAssocID="{D430CE15-CA65-437F-9692-7E010C9BF1EF}" presName="vert2" presStyleCnt="0"/>
      <dgm:spPr/>
    </dgm:pt>
    <dgm:pt modelId="{682EC154-FD91-496A-AA37-4BAE10AF7113}" type="pres">
      <dgm:prSet presAssocID="{5AD54D5B-0F42-422B-AB22-F8F21ECBBA11}" presName="horz3" presStyleCnt="0"/>
      <dgm:spPr/>
    </dgm:pt>
    <dgm:pt modelId="{DA173DB1-3295-48D6-80F0-A4EAF7B12E82}" type="pres">
      <dgm:prSet presAssocID="{5AD54D5B-0F42-422B-AB22-F8F21ECBBA11}" presName="horzSpace3" presStyleCnt="0"/>
      <dgm:spPr/>
    </dgm:pt>
    <dgm:pt modelId="{C34FBDDF-8C79-4AA4-9739-05688F816BDD}" type="pres">
      <dgm:prSet presAssocID="{5AD54D5B-0F42-422B-AB22-F8F21ECBBA11}" presName="tx3" presStyleLbl="revTx" presStyleIdx="2" presStyleCnt="11"/>
      <dgm:spPr/>
      <dgm:t>
        <a:bodyPr/>
        <a:lstStyle/>
        <a:p>
          <a:endParaRPr lang="zh-CN" altLang="en-US"/>
        </a:p>
      </dgm:t>
    </dgm:pt>
    <dgm:pt modelId="{D2CDA40D-3633-4703-A4D5-7392DDA4B66C}" type="pres">
      <dgm:prSet presAssocID="{5AD54D5B-0F42-422B-AB22-F8F21ECBBA11}" presName="vert3" presStyleCnt="0"/>
      <dgm:spPr/>
    </dgm:pt>
    <dgm:pt modelId="{AEA0CDDC-D2C1-4181-880F-FF874D77A240}" type="pres">
      <dgm:prSet presAssocID="{876B5F44-7FC3-4313-9956-BE4181C7D814}" presName="thinLine3" presStyleLbl="callout" presStyleIdx="0" presStyleCnt="8"/>
      <dgm:spPr/>
    </dgm:pt>
    <dgm:pt modelId="{7BA453F8-D999-426E-A46D-0290BF08087F}" type="pres">
      <dgm:prSet presAssocID="{092FD84B-A1C3-4B5D-920B-33A18908981F}" presName="horz3" presStyleCnt="0"/>
      <dgm:spPr/>
    </dgm:pt>
    <dgm:pt modelId="{465F49E7-06C2-4ECB-810B-145458D9082D}" type="pres">
      <dgm:prSet presAssocID="{092FD84B-A1C3-4B5D-920B-33A18908981F}" presName="horzSpace3" presStyleCnt="0"/>
      <dgm:spPr/>
    </dgm:pt>
    <dgm:pt modelId="{97718F74-4BE6-4F6E-86D1-36835093FF16}" type="pres">
      <dgm:prSet presAssocID="{092FD84B-A1C3-4B5D-920B-33A18908981F}" presName="tx3" presStyleLbl="revTx" presStyleIdx="3" presStyleCnt="11"/>
      <dgm:spPr/>
      <dgm:t>
        <a:bodyPr/>
        <a:lstStyle/>
        <a:p>
          <a:endParaRPr lang="zh-CN" altLang="en-US"/>
        </a:p>
      </dgm:t>
    </dgm:pt>
    <dgm:pt modelId="{A8396BB1-408B-4B10-9B3A-78E0AB2C6605}" type="pres">
      <dgm:prSet presAssocID="{092FD84B-A1C3-4B5D-920B-33A18908981F}" presName="vert3" presStyleCnt="0"/>
      <dgm:spPr/>
    </dgm:pt>
    <dgm:pt modelId="{2DF1D12D-FCBA-47F7-9F98-B9155EED965B}" type="pres">
      <dgm:prSet presAssocID="{3D76AAD5-8039-48A8-A071-8A2961749420}" presName="thinLine3" presStyleLbl="callout" presStyleIdx="1" presStyleCnt="8"/>
      <dgm:spPr/>
    </dgm:pt>
    <dgm:pt modelId="{A2D15710-BC1D-4681-B0F1-91148A6CEBE2}" type="pres">
      <dgm:prSet presAssocID="{26020D68-7154-406D-887A-FEE157DCBF90}" presName="horz3" presStyleCnt="0"/>
      <dgm:spPr/>
    </dgm:pt>
    <dgm:pt modelId="{C8D04D20-5840-43DA-8F7D-1AFC731FDD08}" type="pres">
      <dgm:prSet presAssocID="{26020D68-7154-406D-887A-FEE157DCBF90}" presName="horzSpace3" presStyleCnt="0"/>
      <dgm:spPr/>
    </dgm:pt>
    <dgm:pt modelId="{879A435F-88A0-4279-A044-073C51D358F2}" type="pres">
      <dgm:prSet presAssocID="{26020D68-7154-406D-887A-FEE157DCBF90}" presName="tx3" presStyleLbl="revTx" presStyleIdx="4" presStyleCnt="11"/>
      <dgm:spPr/>
      <dgm:t>
        <a:bodyPr/>
        <a:lstStyle/>
        <a:p>
          <a:endParaRPr lang="zh-CN" altLang="en-US"/>
        </a:p>
      </dgm:t>
    </dgm:pt>
    <dgm:pt modelId="{01CF22FB-6938-4FDB-BF41-C2DB6728A5CF}" type="pres">
      <dgm:prSet presAssocID="{26020D68-7154-406D-887A-FEE157DCBF90}" presName="vert3" presStyleCnt="0"/>
      <dgm:spPr/>
    </dgm:pt>
    <dgm:pt modelId="{59437F6B-ABF6-4824-A790-5BE809E3E105}" type="pres">
      <dgm:prSet presAssocID="{5E7DB3E8-3055-4B2E-8F8C-05A8DEF741F8}" presName="thinLine3" presStyleLbl="callout" presStyleIdx="2" presStyleCnt="8"/>
      <dgm:spPr/>
    </dgm:pt>
    <dgm:pt modelId="{A69880A0-DA40-4A34-8BC3-D878C165EA51}" type="pres">
      <dgm:prSet presAssocID="{B812D354-A1D6-4F31-9D98-36E934574B5B}" presName="horz3" presStyleCnt="0"/>
      <dgm:spPr/>
    </dgm:pt>
    <dgm:pt modelId="{048BB2D0-8A53-4820-8952-0557FBD06831}" type="pres">
      <dgm:prSet presAssocID="{B812D354-A1D6-4F31-9D98-36E934574B5B}" presName="horzSpace3" presStyleCnt="0"/>
      <dgm:spPr/>
    </dgm:pt>
    <dgm:pt modelId="{4BB39759-E54F-4C29-9FF2-466D1145E632}" type="pres">
      <dgm:prSet presAssocID="{B812D354-A1D6-4F31-9D98-36E934574B5B}" presName="tx3" presStyleLbl="revTx" presStyleIdx="5" presStyleCnt="11"/>
      <dgm:spPr/>
      <dgm:t>
        <a:bodyPr/>
        <a:lstStyle/>
        <a:p>
          <a:endParaRPr lang="zh-CN" altLang="en-US"/>
        </a:p>
      </dgm:t>
    </dgm:pt>
    <dgm:pt modelId="{9F23317F-3804-4DD7-B7C7-A652D35D0B07}" type="pres">
      <dgm:prSet presAssocID="{B812D354-A1D6-4F31-9D98-36E934574B5B}" presName="vert3" presStyleCnt="0"/>
      <dgm:spPr/>
    </dgm:pt>
    <dgm:pt modelId="{4FF8D3ED-3DC6-4E25-951A-233C13666CF7}" type="pres">
      <dgm:prSet presAssocID="{D430CE15-CA65-437F-9692-7E010C9BF1EF}" presName="thinLine2b" presStyleLbl="callout" presStyleIdx="3" presStyleCnt="8"/>
      <dgm:spPr/>
    </dgm:pt>
    <dgm:pt modelId="{D558579A-102B-43A0-BA23-6C41E242692A}" type="pres">
      <dgm:prSet presAssocID="{D430CE15-CA65-437F-9692-7E010C9BF1EF}" presName="vertSpace2b" presStyleCnt="0"/>
      <dgm:spPr/>
    </dgm:pt>
    <dgm:pt modelId="{8CCD36CF-6B5A-469A-AACE-D85097FF7FA4}" type="pres">
      <dgm:prSet presAssocID="{D9C1ED2F-49D2-46DA-AAD6-C903E389C56D}" presName="horz2" presStyleCnt="0"/>
      <dgm:spPr/>
    </dgm:pt>
    <dgm:pt modelId="{7F73EFCE-EBBD-4EF4-830D-91DBEE584556}" type="pres">
      <dgm:prSet presAssocID="{D9C1ED2F-49D2-46DA-AAD6-C903E389C56D}" presName="horzSpace2" presStyleCnt="0"/>
      <dgm:spPr/>
    </dgm:pt>
    <dgm:pt modelId="{6B4A7A79-429D-4F99-8663-19C48C7BA95E}" type="pres">
      <dgm:prSet presAssocID="{D9C1ED2F-49D2-46DA-AAD6-C903E389C56D}" presName="tx2" presStyleLbl="revTx" presStyleIdx="6" presStyleCnt="11"/>
      <dgm:spPr/>
      <dgm:t>
        <a:bodyPr/>
        <a:lstStyle/>
        <a:p>
          <a:endParaRPr lang="zh-CN" altLang="en-US"/>
        </a:p>
      </dgm:t>
    </dgm:pt>
    <dgm:pt modelId="{42FBCBA2-FBA1-4EBD-98B0-B2FC45A149B0}" type="pres">
      <dgm:prSet presAssocID="{D9C1ED2F-49D2-46DA-AAD6-C903E389C56D}" presName="vert2" presStyleCnt="0"/>
      <dgm:spPr/>
    </dgm:pt>
    <dgm:pt modelId="{735F0415-BAED-4FF4-84ED-16BF099A2892}" type="pres">
      <dgm:prSet presAssocID="{F28C70B1-CD7D-4C31-A77D-31C6537BCE5C}" presName="horz3" presStyleCnt="0"/>
      <dgm:spPr/>
    </dgm:pt>
    <dgm:pt modelId="{636E3596-B63F-4859-9F7D-8668A492CCD9}" type="pres">
      <dgm:prSet presAssocID="{F28C70B1-CD7D-4C31-A77D-31C6537BCE5C}" presName="horzSpace3" presStyleCnt="0"/>
      <dgm:spPr/>
    </dgm:pt>
    <dgm:pt modelId="{980E77ED-226D-4C5D-8251-5E075C9AC6F4}" type="pres">
      <dgm:prSet presAssocID="{F28C70B1-CD7D-4C31-A77D-31C6537BCE5C}" presName="tx3" presStyleLbl="revTx" presStyleIdx="7" presStyleCnt="11"/>
      <dgm:spPr/>
      <dgm:t>
        <a:bodyPr/>
        <a:lstStyle/>
        <a:p>
          <a:endParaRPr lang="zh-CN" altLang="en-US"/>
        </a:p>
      </dgm:t>
    </dgm:pt>
    <dgm:pt modelId="{B41A09D7-C227-4F4C-9E0E-80AF9062CC8E}" type="pres">
      <dgm:prSet presAssocID="{F28C70B1-CD7D-4C31-A77D-31C6537BCE5C}" presName="vert3" presStyleCnt="0"/>
      <dgm:spPr/>
    </dgm:pt>
    <dgm:pt modelId="{71652888-8C3F-4276-8685-6B4E47F15161}" type="pres">
      <dgm:prSet presAssocID="{464BA57D-0744-4060-98C2-695C91E7554A}" presName="thinLine3" presStyleLbl="callout" presStyleIdx="4" presStyleCnt="8"/>
      <dgm:spPr/>
    </dgm:pt>
    <dgm:pt modelId="{519E7E6E-6927-4AC3-B933-045BC234B916}" type="pres">
      <dgm:prSet presAssocID="{2004F8A4-C917-4552-91D7-FBA63AD47AE3}" presName="horz3" presStyleCnt="0"/>
      <dgm:spPr/>
    </dgm:pt>
    <dgm:pt modelId="{371AB21B-F472-472C-87C1-878C3C909BA3}" type="pres">
      <dgm:prSet presAssocID="{2004F8A4-C917-4552-91D7-FBA63AD47AE3}" presName="horzSpace3" presStyleCnt="0"/>
      <dgm:spPr/>
    </dgm:pt>
    <dgm:pt modelId="{C2A7A206-3996-46B3-A47D-3F6AE5DE9ACA}" type="pres">
      <dgm:prSet presAssocID="{2004F8A4-C917-4552-91D7-FBA63AD47AE3}" presName="tx3" presStyleLbl="revTx" presStyleIdx="8" presStyleCnt="11"/>
      <dgm:spPr/>
      <dgm:t>
        <a:bodyPr/>
        <a:lstStyle/>
        <a:p>
          <a:endParaRPr lang="zh-CN" altLang="en-US"/>
        </a:p>
      </dgm:t>
    </dgm:pt>
    <dgm:pt modelId="{4CF4D18A-2DDC-4D9B-AF95-8146BA42D27A}" type="pres">
      <dgm:prSet presAssocID="{2004F8A4-C917-4552-91D7-FBA63AD47AE3}" presName="vert3" presStyleCnt="0"/>
      <dgm:spPr/>
    </dgm:pt>
    <dgm:pt modelId="{6E513876-8F0D-4355-9094-9BC22CBC4A5A}" type="pres">
      <dgm:prSet presAssocID="{B83F93DE-4BEF-44F7-A9A4-C26E7AFD788F}" presName="thinLine3" presStyleLbl="callout" presStyleIdx="5" presStyleCnt="8"/>
      <dgm:spPr/>
    </dgm:pt>
    <dgm:pt modelId="{C4057DA3-5098-4011-BFCB-2E3D06E78763}" type="pres">
      <dgm:prSet presAssocID="{A1B1B617-9F74-457A-B72F-B8407813E7E6}" presName="horz3" presStyleCnt="0"/>
      <dgm:spPr/>
    </dgm:pt>
    <dgm:pt modelId="{49D779F3-0561-41FF-A0C8-E043B958349F}" type="pres">
      <dgm:prSet presAssocID="{A1B1B617-9F74-457A-B72F-B8407813E7E6}" presName="horzSpace3" presStyleCnt="0"/>
      <dgm:spPr/>
    </dgm:pt>
    <dgm:pt modelId="{534C0407-D690-47C5-A4FE-CB3B0B6A4331}" type="pres">
      <dgm:prSet presAssocID="{A1B1B617-9F74-457A-B72F-B8407813E7E6}" presName="tx3" presStyleLbl="revTx" presStyleIdx="9" presStyleCnt="11"/>
      <dgm:spPr/>
      <dgm:t>
        <a:bodyPr/>
        <a:lstStyle/>
        <a:p>
          <a:endParaRPr lang="zh-CN" altLang="en-US"/>
        </a:p>
      </dgm:t>
    </dgm:pt>
    <dgm:pt modelId="{F75F5E34-9340-4D6A-A49D-11514A6969D9}" type="pres">
      <dgm:prSet presAssocID="{A1B1B617-9F74-457A-B72F-B8407813E7E6}" presName="vert3" presStyleCnt="0"/>
      <dgm:spPr/>
    </dgm:pt>
    <dgm:pt modelId="{2773FAE4-0115-4202-BC61-E0140073986A}" type="pres">
      <dgm:prSet presAssocID="{1DB894F9-5572-42F8-ABA7-46110679A798}" presName="thinLine3" presStyleLbl="callout" presStyleIdx="6" presStyleCnt="8"/>
      <dgm:spPr/>
    </dgm:pt>
    <dgm:pt modelId="{E575B79C-2EC0-4A94-B4C4-E9D87C5B8E78}" type="pres">
      <dgm:prSet presAssocID="{B2BE8899-9737-42B7-8208-49E4E5FDE225}" presName="horz3" presStyleCnt="0"/>
      <dgm:spPr/>
    </dgm:pt>
    <dgm:pt modelId="{6A8F9A5F-8395-4A2B-839E-49C955C05C7A}" type="pres">
      <dgm:prSet presAssocID="{B2BE8899-9737-42B7-8208-49E4E5FDE225}" presName="horzSpace3" presStyleCnt="0"/>
      <dgm:spPr/>
    </dgm:pt>
    <dgm:pt modelId="{8A9CA6BA-0BED-4A50-A109-562377771367}" type="pres">
      <dgm:prSet presAssocID="{B2BE8899-9737-42B7-8208-49E4E5FDE225}" presName="tx3" presStyleLbl="revTx" presStyleIdx="10" presStyleCnt="11"/>
      <dgm:spPr/>
      <dgm:t>
        <a:bodyPr/>
        <a:lstStyle/>
        <a:p>
          <a:endParaRPr lang="zh-CN" altLang="en-US"/>
        </a:p>
      </dgm:t>
    </dgm:pt>
    <dgm:pt modelId="{DD72805F-F036-49DD-9A92-94C21B6B5717}" type="pres">
      <dgm:prSet presAssocID="{B2BE8899-9737-42B7-8208-49E4E5FDE225}" presName="vert3" presStyleCnt="0"/>
      <dgm:spPr/>
    </dgm:pt>
    <dgm:pt modelId="{D5C106CC-29F4-4B4B-AF9C-19E2E580120B}" type="pres">
      <dgm:prSet presAssocID="{D9C1ED2F-49D2-46DA-AAD6-C903E389C56D}" presName="thinLine2b" presStyleLbl="callout" presStyleIdx="7" presStyleCnt="8"/>
      <dgm:spPr/>
    </dgm:pt>
    <dgm:pt modelId="{963C33B4-28D9-4FE8-95EF-9E2A43419A1A}" type="pres">
      <dgm:prSet presAssocID="{D9C1ED2F-49D2-46DA-AAD6-C903E389C56D}" presName="vertSpace2b" presStyleCnt="0"/>
      <dgm:spPr/>
    </dgm:pt>
  </dgm:ptLst>
  <dgm:cxnLst>
    <dgm:cxn modelId="{1FFCFA4A-2246-47E6-AAA5-56932E99A738}" type="presOf" srcId="{770E7FAB-62EC-48D2-80C4-9908E759B13E}" destId="{DDF060E6-EA12-4422-8478-24E416634AFA}" srcOrd="0" destOrd="0" presId="urn:microsoft.com/office/officeart/2008/layout/LinedList"/>
    <dgm:cxn modelId="{EC2631FE-3247-4EFB-8D5D-5ABF023B2527}" type="presOf" srcId="{26020D68-7154-406D-887A-FEE157DCBF90}" destId="{879A435F-88A0-4279-A044-073C51D358F2}" srcOrd="0" destOrd="0" presId="urn:microsoft.com/office/officeart/2008/layout/LinedList"/>
    <dgm:cxn modelId="{792CADDF-F407-443A-A0AE-6C36452A7507}" srcId="{6EC3A555-454D-49EF-83BB-6D9306D2B69B}" destId="{D430CE15-CA65-437F-9692-7E010C9BF1EF}" srcOrd="0" destOrd="0" parTransId="{54380E04-019B-478D-9122-C25ED1DB43E5}" sibTransId="{6E6B4850-FD1A-4587-9934-15095AD0A4B6}"/>
    <dgm:cxn modelId="{6CE08E0D-40A4-4DBC-A0B9-C3ACFAF95A6D}" srcId="{D9C1ED2F-49D2-46DA-AAD6-C903E389C56D}" destId="{F28C70B1-CD7D-4C31-A77D-31C6537BCE5C}" srcOrd="0" destOrd="0" parTransId="{56DDAF85-9983-4B0F-ADF4-C681A1B5E646}" sibTransId="{464BA57D-0744-4060-98C2-695C91E7554A}"/>
    <dgm:cxn modelId="{72D42623-7A33-4BF3-B345-F41C4199686E}" type="presOf" srcId="{D9C1ED2F-49D2-46DA-AAD6-C903E389C56D}" destId="{6B4A7A79-429D-4F99-8663-19C48C7BA95E}" srcOrd="0" destOrd="0" presId="urn:microsoft.com/office/officeart/2008/layout/LinedList"/>
    <dgm:cxn modelId="{F4D61183-8FDE-4CA5-8089-084E487712A8}" srcId="{D430CE15-CA65-437F-9692-7E010C9BF1EF}" destId="{5AD54D5B-0F42-422B-AB22-F8F21ECBBA11}" srcOrd="0" destOrd="0" parTransId="{E6DCD85A-607D-4841-8E78-BA78D6455682}" sibTransId="{876B5F44-7FC3-4313-9956-BE4181C7D814}"/>
    <dgm:cxn modelId="{5148BA68-0212-45A2-ACBF-D49B6912B330}" type="presOf" srcId="{B2BE8899-9737-42B7-8208-49E4E5FDE225}" destId="{8A9CA6BA-0BED-4A50-A109-562377771367}" srcOrd="0" destOrd="0" presId="urn:microsoft.com/office/officeart/2008/layout/LinedList"/>
    <dgm:cxn modelId="{D93E4635-FD25-4F33-A169-28C9AC9324B9}" srcId="{D430CE15-CA65-437F-9692-7E010C9BF1EF}" destId="{B812D354-A1D6-4F31-9D98-36E934574B5B}" srcOrd="3" destOrd="0" parTransId="{2874EB84-9578-4533-9204-E9DD4895E3D8}" sibTransId="{5CBE5B94-9763-4114-847A-C00E3A7B2302}"/>
    <dgm:cxn modelId="{FA19C219-5C00-4598-BD86-3ABE84566003}" type="presOf" srcId="{F28C70B1-CD7D-4C31-A77D-31C6537BCE5C}" destId="{980E77ED-226D-4C5D-8251-5E075C9AC6F4}" srcOrd="0" destOrd="0" presId="urn:microsoft.com/office/officeart/2008/layout/LinedList"/>
    <dgm:cxn modelId="{41E2CD29-CD4E-422B-B26A-A621A4BD361A}" type="presOf" srcId="{D430CE15-CA65-437F-9692-7E010C9BF1EF}" destId="{7957ECA9-BBD2-4278-84BD-00B5022252DB}" srcOrd="0" destOrd="0" presId="urn:microsoft.com/office/officeart/2008/layout/LinedList"/>
    <dgm:cxn modelId="{58775000-E716-41E8-BC58-3F279B48DD55}" srcId="{D9C1ED2F-49D2-46DA-AAD6-C903E389C56D}" destId="{A1B1B617-9F74-457A-B72F-B8407813E7E6}" srcOrd="2" destOrd="0" parTransId="{53D27725-B351-4CF8-93B0-C4F0F0BDC4AF}" sibTransId="{1DB894F9-5572-42F8-ABA7-46110679A798}"/>
    <dgm:cxn modelId="{31E93BCC-C041-484E-ABB9-6D98181DB1BA}" type="presOf" srcId="{5AD54D5B-0F42-422B-AB22-F8F21ECBBA11}" destId="{C34FBDDF-8C79-4AA4-9739-05688F816BDD}" srcOrd="0" destOrd="0" presId="urn:microsoft.com/office/officeart/2008/layout/LinedList"/>
    <dgm:cxn modelId="{C49D6C7C-7A44-4170-85EA-6C94E191BA00}" type="presOf" srcId="{6EC3A555-454D-49EF-83BB-6D9306D2B69B}" destId="{3296B8D1-7C1F-4798-A246-D5986A0427CE}" srcOrd="0" destOrd="0" presId="urn:microsoft.com/office/officeart/2008/layout/LinedList"/>
    <dgm:cxn modelId="{CF65E0FB-98A2-445E-9E7F-E1B1DADEC413}" srcId="{D9C1ED2F-49D2-46DA-AAD6-C903E389C56D}" destId="{B2BE8899-9737-42B7-8208-49E4E5FDE225}" srcOrd="3" destOrd="0" parTransId="{F69473CA-8712-4968-8720-DA4A042BC326}" sibTransId="{0A6A5C8B-D47B-4D20-9681-68BD87E8AC8E}"/>
    <dgm:cxn modelId="{3ADC810F-09AB-4236-B009-866B49DECBE3}" srcId="{D9C1ED2F-49D2-46DA-AAD6-C903E389C56D}" destId="{2004F8A4-C917-4552-91D7-FBA63AD47AE3}" srcOrd="1" destOrd="0" parTransId="{A8F574B9-EE23-430E-8C8B-C0EF08820DA1}" sibTransId="{B83F93DE-4BEF-44F7-A9A4-C26E7AFD788F}"/>
    <dgm:cxn modelId="{31972388-F04B-41AA-AF3B-B099047655A4}" srcId="{D430CE15-CA65-437F-9692-7E010C9BF1EF}" destId="{26020D68-7154-406D-887A-FEE157DCBF90}" srcOrd="2" destOrd="0" parTransId="{4855B179-1AF4-4818-9083-5483F2AD31E9}" sibTransId="{5E7DB3E8-3055-4B2E-8F8C-05A8DEF741F8}"/>
    <dgm:cxn modelId="{8C5C4737-CC36-4704-81B7-B766583CC500}" srcId="{770E7FAB-62EC-48D2-80C4-9908E759B13E}" destId="{6EC3A555-454D-49EF-83BB-6D9306D2B69B}" srcOrd="0" destOrd="0" parTransId="{940B4E31-3482-4666-9DD5-8025C05483A7}" sibTransId="{131AA8F5-BE6B-4485-83B4-98D173B3BD30}"/>
    <dgm:cxn modelId="{FCCF24FD-42A6-4742-A4A3-9EDE6A5DC2AC}" type="presOf" srcId="{A1B1B617-9F74-457A-B72F-B8407813E7E6}" destId="{534C0407-D690-47C5-A4FE-CB3B0B6A4331}" srcOrd="0" destOrd="0" presId="urn:microsoft.com/office/officeart/2008/layout/LinedList"/>
    <dgm:cxn modelId="{EF17B36D-41E7-4657-8DAB-F54A64282C72}" srcId="{D430CE15-CA65-437F-9692-7E010C9BF1EF}" destId="{092FD84B-A1C3-4B5D-920B-33A18908981F}" srcOrd="1" destOrd="0" parTransId="{9909C6F5-F837-49FD-BD18-AAF5809F800C}" sibTransId="{3D76AAD5-8039-48A8-A071-8A2961749420}"/>
    <dgm:cxn modelId="{BEB833EB-388C-4890-930B-5DEAF7D6DFBF}" srcId="{6EC3A555-454D-49EF-83BB-6D9306D2B69B}" destId="{D9C1ED2F-49D2-46DA-AAD6-C903E389C56D}" srcOrd="1" destOrd="0" parTransId="{9F03A88E-ED2C-4707-89A8-019719AD584E}" sibTransId="{C266709E-8C77-436E-8A6A-D90B9A9135A9}"/>
    <dgm:cxn modelId="{F9F157EF-B5E2-4C98-A953-3E42C1FD9F93}" type="presOf" srcId="{B812D354-A1D6-4F31-9D98-36E934574B5B}" destId="{4BB39759-E54F-4C29-9FF2-466D1145E632}" srcOrd="0" destOrd="0" presId="urn:microsoft.com/office/officeart/2008/layout/LinedList"/>
    <dgm:cxn modelId="{9A43891D-B97E-45E1-9384-37B5E72277AD}" type="presOf" srcId="{2004F8A4-C917-4552-91D7-FBA63AD47AE3}" destId="{C2A7A206-3996-46B3-A47D-3F6AE5DE9ACA}" srcOrd="0" destOrd="0" presId="urn:microsoft.com/office/officeart/2008/layout/LinedList"/>
    <dgm:cxn modelId="{88665A79-2D60-447E-9F0A-46662AA0B871}" type="presOf" srcId="{092FD84B-A1C3-4B5D-920B-33A18908981F}" destId="{97718F74-4BE6-4F6E-86D1-36835093FF16}" srcOrd="0" destOrd="0" presId="urn:microsoft.com/office/officeart/2008/layout/LinedList"/>
    <dgm:cxn modelId="{61C73EB8-8DF3-4CDD-B974-198475DC7E3D}" type="presParOf" srcId="{DDF060E6-EA12-4422-8478-24E416634AFA}" destId="{F0EA1C52-9C6E-4301-97E0-755442F1BD24}" srcOrd="0" destOrd="0" presId="urn:microsoft.com/office/officeart/2008/layout/LinedList"/>
    <dgm:cxn modelId="{4315493A-01F6-4369-A70D-5B11393CC5D7}" type="presParOf" srcId="{DDF060E6-EA12-4422-8478-24E416634AFA}" destId="{25B894FF-B092-4E21-88C1-E7CAA45298BB}" srcOrd="1" destOrd="0" presId="urn:microsoft.com/office/officeart/2008/layout/LinedList"/>
    <dgm:cxn modelId="{203876B5-D9AF-4B9D-999A-61ACDD1CFDCA}" type="presParOf" srcId="{25B894FF-B092-4E21-88C1-E7CAA45298BB}" destId="{3296B8D1-7C1F-4798-A246-D5986A0427CE}" srcOrd="0" destOrd="0" presId="urn:microsoft.com/office/officeart/2008/layout/LinedList"/>
    <dgm:cxn modelId="{B3BECA26-A288-427A-B92A-86E778D20B06}" type="presParOf" srcId="{25B894FF-B092-4E21-88C1-E7CAA45298BB}" destId="{FB5A6EE6-E8F8-4910-9F2D-31327ED072D7}" srcOrd="1" destOrd="0" presId="urn:microsoft.com/office/officeart/2008/layout/LinedList"/>
    <dgm:cxn modelId="{1B2C1B9F-D552-425B-904D-B459D276BB7B}" type="presParOf" srcId="{FB5A6EE6-E8F8-4910-9F2D-31327ED072D7}" destId="{F32D7117-7E1A-4FEE-9533-BF60C78D4651}" srcOrd="0" destOrd="0" presId="urn:microsoft.com/office/officeart/2008/layout/LinedList"/>
    <dgm:cxn modelId="{04643F31-3863-4534-A0B1-9523743C870E}" type="presParOf" srcId="{FB5A6EE6-E8F8-4910-9F2D-31327ED072D7}" destId="{5BA143F5-4222-4A6F-837B-DF0BDED419DF}" srcOrd="1" destOrd="0" presId="urn:microsoft.com/office/officeart/2008/layout/LinedList"/>
    <dgm:cxn modelId="{5BDDA5DC-B818-46F4-963C-A80308E17E2B}" type="presParOf" srcId="{5BA143F5-4222-4A6F-837B-DF0BDED419DF}" destId="{2BFDEE60-07EC-426E-9C10-387F47E431D7}" srcOrd="0" destOrd="0" presId="urn:microsoft.com/office/officeart/2008/layout/LinedList"/>
    <dgm:cxn modelId="{28A13CAE-42BF-4D41-93F7-97FE64FCB303}" type="presParOf" srcId="{5BA143F5-4222-4A6F-837B-DF0BDED419DF}" destId="{7957ECA9-BBD2-4278-84BD-00B5022252DB}" srcOrd="1" destOrd="0" presId="urn:microsoft.com/office/officeart/2008/layout/LinedList"/>
    <dgm:cxn modelId="{79E9844F-7EFA-4C9B-8397-4464C3FFEAF2}" type="presParOf" srcId="{5BA143F5-4222-4A6F-837B-DF0BDED419DF}" destId="{02AB1875-4B83-4297-8DB0-75E8236C16F7}" srcOrd="2" destOrd="0" presId="urn:microsoft.com/office/officeart/2008/layout/LinedList"/>
    <dgm:cxn modelId="{66980638-5D71-43BF-8934-2425FDB57855}" type="presParOf" srcId="{02AB1875-4B83-4297-8DB0-75E8236C16F7}" destId="{682EC154-FD91-496A-AA37-4BAE10AF7113}" srcOrd="0" destOrd="0" presId="urn:microsoft.com/office/officeart/2008/layout/LinedList"/>
    <dgm:cxn modelId="{3B92EF0D-796B-4FE2-A573-2101F3107885}" type="presParOf" srcId="{682EC154-FD91-496A-AA37-4BAE10AF7113}" destId="{DA173DB1-3295-48D6-80F0-A4EAF7B12E82}" srcOrd="0" destOrd="0" presId="urn:microsoft.com/office/officeart/2008/layout/LinedList"/>
    <dgm:cxn modelId="{B7083FDD-6C49-423F-A7AE-936A79E56491}" type="presParOf" srcId="{682EC154-FD91-496A-AA37-4BAE10AF7113}" destId="{C34FBDDF-8C79-4AA4-9739-05688F816BDD}" srcOrd="1" destOrd="0" presId="urn:microsoft.com/office/officeart/2008/layout/LinedList"/>
    <dgm:cxn modelId="{93230792-9E76-48A4-B932-8079F18220C6}" type="presParOf" srcId="{682EC154-FD91-496A-AA37-4BAE10AF7113}" destId="{D2CDA40D-3633-4703-A4D5-7392DDA4B66C}" srcOrd="2" destOrd="0" presId="urn:microsoft.com/office/officeart/2008/layout/LinedList"/>
    <dgm:cxn modelId="{10990344-37A2-4E52-8D66-37A7051FCDD4}" type="presParOf" srcId="{02AB1875-4B83-4297-8DB0-75E8236C16F7}" destId="{AEA0CDDC-D2C1-4181-880F-FF874D77A240}" srcOrd="1" destOrd="0" presId="urn:microsoft.com/office/officeart/2008/layout/LinedList"/>
    <dgm:cxn modelId="{26E542D2-A29B-45AA-9B64-B2E2289983E9}" type="presParOf" srcId="{02AB1875-4B83-4297-8DB0-75E8236C16F7}" destId="{7BA453F8-D999-426E-A46D-0290BF08087F}" srcOrd="2" destOrd="0" presId="urn:microsoft.com/office/officeart/2008/layout/LinedList"/>
    <dgm:cxn modelId="{5D139CF8-8A9D-44CD-8F55-B9705E7A2360}" type="presParOf" srcId="{7BA453F8-D999-426E-A46D-0290BF08087F}" destId="{465F49E7-06C2-4ECB-810B-145458D9082D}" srcOrd="0" destOrd="0" presId="urn:microsoft.com/office/officeart/2008/layout/LinedList"/>
    <dgm:cxn modelId="{6F5E34F5-84E2-48B5-BC0F-B56337373073}" type="presParOf" srcId="{7BA453F8-D999-426E-A46D-0290BF08087F}" destId="{97718F74-4BE6-4F6E-86D1-36835093FF16}" srcOrd="1" destOrd="0" presId="urn:microsoft.com/office/officeart/2008/layout/LinedList"/>
    <dgm:cxn modelId="{462290FF-7B8D-4DA4-9A03-43683B3402CF}" type="presParOf" srcId="{7BA453F8-D999-426E-A46D-0290BF08087F}" destId="{A8396BB1-408B-4B10-9B3A-78E0AB2C6605}" srcOrd="2" destOrd="0" presId="urn:microsoft.com/office/officeart/2008/layout/LinedList"/>
    <dgm:cxn modelId="{C328F61F-A083-4DC6-998B-021DBAE6FA14}" type="presParOf" srcId="{02AB1875-4B83-4297-8DB0-75E8236C16F7}" destId="{2DF1D12D-FCBA-47F7-9F98-B9155EED965B}" srcOrd="3" destOrd="0" presId="urn:microsoft.com/office/officeart/2008/layout/LinedList"/>
    <dgm:cxn modelId="{EFB8C161-CA72-49CB-97C3-A146C74F8468}" type="presParOf" srcId="{02AB1875-4B83-4297-8DB0-75E8236C16F7}" destId="{A2D15710-BC1D-4681-B0F1-91148A6CEBE2}" srcOrd="4" destOrd="0" presId="urn:microsoft.com/office/officeart/2008/layout/LinedList"/>
    <dgm:cxn modelId="{FC5D5105-20E6-4060-9DE3-A214990AD304}" type="presParOf" srcId="{A2D15710-BC1D-4681-B0F1-91148A6CEBE2}" destId="{C8D04D20-5840-43DA-8F7D-1AFC731FDD08}" srcOrd="0" destOrd="0" presId="urn:microsoft.com/office/officeart/2008/layout/LinedList"/>
    <dgm:cxn modelId="{9EB2884B-DF52-4954-8FAC-A8D759BF7147}" type="presParOf" srcId="{A2D15710-BC1D-4681-B0F1-91148A6CEBE2}" destId="{879A435F-88A0-4279-A044-073C51D358F2}" srcOrd="1" destOrd="0" presId="urn:microsoft.com/office/officeart/2008/layout/LinedList"/>
    <dgm:cxn modelId="{27E19990-375D-44F5-82CF-A75C36061B7A}" type="presParOf" srcId="{A2D15710-BC1D-4681-B0F1-91148A6CEBE2}" destId="{01CF22FB-6938-4FDB-BF41-C2DB6728A5CF}" srcOrd="2" destOrd="0" presId="urn:microsoft.com/office/officeart/2008/layout/LinedList"/>
    <dgm:cxn modelId="{7332E216-F1B5-491B-99C5-E81B80ABA380}" type="presParOf" srcId="{02AB1875-4B83-4297-8DB0-75E8236C16F7}" destId="{59437F6B-ABF6-4824-A790-5BE809E3E105}" srcOrd="5" destOrd="0" presId="urn:microsoft.com/office/officeart/2008/layout/LinedList"/>
    <dgm:cxn modelId="{912346DE-E92C-4EBC-8F26-7E44AE9114CC}" type="presParOf" srcId="{02AB1875-4B83-4297-8DB0-75E8236C16F7}" destId="{A69880A0-DA40-4A34-8BC3-D878C165EA51}" srcOrd="6" destOrd="0" presId="urn:microsoft.com/office/officeart/2008/layout/LinedList"/>
    <dgm:cxn modelId="{853FFEDF-C64F-45C7-9092-B2CEFC660251}" type="presParOf" srcId="{A69880A0-DA40-4A34-8BC3-D878C165EA51}" destId="{048BB2D0-8A53-4820-8952-0557FBD06831}" srcOrd="0" destOrd="0" presId="urn:microsoft.com/office/officeart/2008/layout/LinedList"/>
    <dgm:cxn modelId="{ABA926BB-4167-4B47-966A-BF0F1BE5BAC7}" type="presParOf" srcId="{A69880A0-DA40-4A34-8BC3-D878C165EA51}" destId="{4BB39759-E54F-4C29-9FF2-466D1145E632}" srcOrd="1" destOrd="0" presId="urn:microsoft.com/office/officeart/2008/layout/LinedList"/>
    <dgm:cxn modelId="{AA568ADD-9861-489D-82F7-42B27D68B5A8}" type="presParOf" srcId="{A69880A0-DA40-4A34-8BC3-D878C165EA51}" destId="{9F23317F-3804-4DD7-B7C7-A652D35D0B07}" srcOrd="2" destOrd="0" presId="urn:microsoft.com/office/officeart/2008/layout/LinedList"/>
    <dgm:cxn modelId="{96F90118-4311-4BF6-B716-9D1BC3ECDE4C}" type="presParOf" srcId="{FB5A6EE6-E8F8-4910-9F2D-31327ED072D7}" destId="{4FF8D3ED-3DC6-4E25-951A-233C13666CF7}" srcOrd="2" destOrd="0" presId="urn:microsoft.com/office/officeart/2008/layout/LinedList"/>
    <dgm:cxn modelId="{E7781E82-D834-4386-A329-B423A390D00C}" type="presParOf" srcId="{FB5A6EE6-E8F8-4910-9F2D-31327ED072D7}" destId="{D558579A-102B-43A0-BA23-6C41E242692A}" srcOrd="3" destOrd="0" presId="urn:microsoft.com/office/officeart/2008/layout/LinedList"/>
    <dgm:cxn modelId="{C4401935-E61A-4EFE-B3B0-13DC253F2092}" type="presParOf" srcId="{FB5A6EE6-E8F8-4910-9F2D-31327ED072D7}" destId="{8CCD36CF-6B5A-469A-AACE-D85097FF7FA4}" srcOrd="4" destOrd="0" presId="urn:microsoft.com/office/officeart/2008/layout/LinedList"/>
    <dgm:cxn modelId="{C4B38A9E-5999-4CF2-AEC6-824A4AAAF6D0}" type="presParOf" srcId="{8CCD36CF-6B5A-469A-AACE-D85097FF7FA4}" destId="{7F73EFCE-EBBD-4EF4-830D-91DBEE584556}" srcOrd="0" destOrd="0" presId="urn:microsoft.com/office/officeart/2008/layout/LinedList"/>
    <dgm:cxn modelId="{B0038318-96AF-443B-96DB-4F5115EB797C}" type="presParOf" srcId="{8CCD36CF-6B5A-469A-AACE-D85097FF7FA4}" destId="{6B4A7A79-429D-4F99-8663-19C48C7BA95E}" srcOrd="1" destOrd="0" presId="urn:microsoft.com/office/officeart/2008/layout/LinedList"/>
    <dgm:cxn modelId="{26279E6C-0562-4BB9-8A52-A501EB959152}" type="presParOf" srcId="{8CCD36CF-6B5A-469A-AACE-D85097FF7FA4}" destId="{42FBCBA2-FBA1-4EBD-98B0-B2FC45A149B0}" srcOrd="2" destOrd="0" presId="urn:microsoft.com/office/officeart/2008/layout/LinedList"/>
    <dgm:cxn modelId="{9EF47A7C-FF5A-47D2-8BB6-B55E6F7954BC}" type="presParOf" srcId="{42FBCBA2-FBA1-4EBD-98B0-B2FC45A149B0}" destId="{735F0415-BAED-4FF4-84ED-16BF099A2892}" srcOrd="0" destOrd="0" presId="urn:microsoft.com/office/officeart/2008/layout/LinedList"/>
    <dgm:cxn modelId="{45042B0E-7D07-4113-A74B-C419CE0B9019}" type="presParOf" srcId="{735F0415-BAED-4FF4-84ED-16BF099A2892}" destId="{636E3596-B63F-4859-9F7D-8668A492CCD9}" srcOrd="0" destOrd="0" presId="urn:microsoft.com/office/officeart/2008/layout/LinedList"/>
    <dgm:cxn modelId="{D863BF2B-D505-4DDC-A4D0-ECB40ADED12F}" type="presParOf" srcId="{735F0415-BAED-4FF4-84ED-16BF099A2892}" destId="{980E77ED-226D-4C5D-8251-5E075C9AC6F4}" srcOrd="1" destOrd="0" presId="urn:microsoft.com/office/officeart/2008/layout/LinedList"/>
    <dgm:cxn modelId="{B6986E65-3080-4918-94AD-CD946E59FC20}" type="presParOf" srcId="{735F0415-BAED-4FF4-84ED-16BF099A2892}" destId="{B41A09D7-C227-4F4C-9E0E-80AF9062CC8E}" srcOrd="2" destOrd="0" presId="urn:microsoft.com/office/officeart/2008/layout/LinedList"/>
    <dgm:cxn modelId="{E2535CD1-EF6C-4E01-B122-E4B2C4BC5C3B}" type="presParOf" srcId="{42FBCBA2-FBA1-4EBD-98B0-B2FC45A149B0}" destId="{71652888-8C3F-4276-8685-6B4E47F15161}" srcOrd="1" destOrd="0" presId="urn:microsoft.com/office/officeart/2008/layout/LinedList"/>
    <dgm:cxn modelId="{BBFA98A0-15A6-44C7-95B6-EB9D17B68669}" type="presParOf" srcId="{42FBCBA2-FBA1-4EBD-98B0-B2FC45A149B0}" destId="{519E7E6E-6927-4AC3-B933-045BC234B916}" srcOrd="2" destOrd="0" presId="urn:microsoft.com/office/officeart/2008/layout/LinedList"/>
    <dgm:cxn modelId="{DA16386B-2E64-4981-A571-B6F55B4C28B1}" type="presParOf" srcId="{519E7E6E-6927-4AC3-B933-045BC234B916}" destId="{371AB21B-F472-472C-87C1-878C3C909BA3}" srcOrd="0" destOrd="0" presId="urn:microsoft.com/office/officeart/2008/layout/LinedList"/>
    <dgm:cxn modelId="{EB1F19D3-562D-44A8-A14C-E3AA979F403F}" type="presParOf" srcId="{519E7E6E-6927-4AC3-B933-045BC234B916}" destId="{C2A7A206-3996-46B3-A47D-3F6AE5DE9ACA}" srcOrd="1" destOrd="0" presId="urn:microsoft.com/office/officeart/2008/layout/LinedList"/>
    <dgm:cxn modelId="{20BC79EF-35B2-4644-9FC7-E3181132EC6E}" type="presParOf" srcId="{519E7E6E-6927-4AC3-B933-045BC234B916}" destId="{4CF4D18A-2DDC-4D9B-AF95-8146BA42D27A}" srcOrd="2" destOrd="0" presId="urn:microsoft.com/office/officeart/2008/layout/LinedList"/>
    <dgm:cxn modelId="{0C9606D5-1D32-406C-BEFB-2A822A8EA06D}" type="presParOf" srcId="{42FBCBA2-FBA1-4EBD-98B0-B2FC45A149B0}" destId="{6E513876-8F0D-4355-9094-9BC22CBC4A5A}" srcOrd="3" destOrd="0" presId="urn:microsoft.com/office/officeart/2008/layout/LinedList"/>
    <dgm:cxn modelId="{92A0C9F9-A962-4E0F-8A76-965EA0E87B4C}" type="presParOf" srcId="{42FBCBA2-FBA1-4EBD-98B0-B2FC45A149B0}" destId="{C4057DA3-5098-4011-BFCB-2E3D06E78763}" srcOrd="4" destOrd="0" presId="urn:microsoft.com/office/officeart/2008/layout/LinedList"/>
    <dgm:cxn modelId="{5AD6EC0F-D9D8-4BC4-A3AE-B45EB17A97B4}" type="presParOf" srcId="{C4057DA3-5098-4011-BFCB-2E3D06E78763}" destId="{49D779F3-0561-41FF-A0C8-E043B958349F}" srcOrd="0" destOrd="0" presId="urn:microsoft.com/office/officeart/2008/layout/LinedList"/>
    <dgm:cxn modelId="{1E583C02-BB80-4FE1-AFF9-9405EFF892E5}" type="presParOf" srcId="{C4057DA3-5098-4011-BFCB-2E3D06E78763}" destId="{534C0407-D690-47C5-A4FE-CB3B0B6A4331}" srcOrd="1" destOrd="0" presId="urn:microsoft.com/office/officeart/2008/layout/LinedList"/>
    <dgm:cxn modelId="{D3430828-8B1E-4523-85A9-E7CF09B2844D}" type="presParOf" srcId="{C4057DA3-5098-4011-BFCB-2E3D06E78763}" destId="{F75F5E34-9340-4D6A-A49D-11514A6969D9}" srcOrd="2" destOrd="0" presId="urn:microsoft.com/office/officeart/2008/layout/LinedList"/>
    <dgm:cxn modelId="{BEEDE3F0-91F5-4441-8119-9A37A82155BF}" type="presParOf" srcId="{42FBCBA2-FBA1-4EBD-98B0-B2FC45A149B0}" destId="{2773FAE4-0115-4202-BC61-E0140073986A}" srcOrd="5" destOrd="0" presId="urn:microsoft.com/office/officeart/2008/layout/LinedList"/>
    <dgm:cxn modelId="{94428C3D-6F08-4B16-B7CE-5AA33B24404B}" type="presParOf" srcId="{42FBCBA2-FBA1-4EBD-98B0-B2FC45A149B0}" destId="{E575B79C-2EC0-4A94-B4C4-E9D87C5B8E78}" srcOrd="6" destOrd="0" presId="urn:microsoft.com/office/officeart/2008/layout/LinedList"/>
    <dgm:cxn modelId="{8D2D583B-332C-459C-84C5-1A15F8AB6CE7}" type="presParOf" srcId="{E575B79C-2EC0-4A94-B4C4-E9D87C5B8E78}" destId="{6A8F9A5F-8395-4A2B-839E-49C955C05C7A}" srcOrd="0" destOrd="0" presId="urn:microsoft.com/office/officeart/2008/layout/LinedList"/>
    <dgm:cxn modelId="{0FEFED34-5D3E-4D44-B5B4-FCBB0262B6F2}" type="presParOf" srcId="{E575B79C-2EC0-4A94-B4C4-E9D87C5B8E78}" destId="{8A9CA6BA-0BED-4A50-A109-562377771367}" srcOrd="1" destOrd="0" presId="urn:microsoft.com/office/officeart/2008/layout/LinedList"/>
    <dgm:cxn modelId="{07D3D0B2-C343-4348-9F66-1DE58107BCB4}" type="presParOf" srcId="{E575B79C-2EC0-4A94-B4C4-E9D87C5B8E78}" destId="{DD72805F-F036-49DD-9A92-94C21B6B5717}" srcOrd="2" destOrd="0" presId="urn:microsoft.com/office/officeart/2008/layout/LinedList"/>
    <dgm:cxn modelId="{AD535392-CED2-4641-AAEC-2E8916AB5FC5}" type="presParOf" srcId="{FB5A6EE6-E8F8-4910-9F2D-31327ED072D7}" destId="{D5C106CC-29F4-4B4B-AF9C-19E2E580120B}" srcOrd="5" destOrd="0" presId="urn:microsoft.com/office/officeart/2008/layout/LinedList"/>
    <dgm:cxn modelId="{817FDC3E-9B67-418B-8D28-855BBB89B07B}" type="presParOf" srcId="{FB5A6EE6-E8F8-4910-9F2D-31327ED072D7}" destId="{963C33B4-28D9-4FE8-95EF-9E2A43419A1A}"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0E7FAB-62EC-48D2-80C4-9908E759B13E}" type="doc">
      <dgm:prSet loTypeId="urn:microsoft.com/office/officeart/2005/8/layout/orgChart1" loCatId="hierarchy" qsTypeId="urn:microsoft.com/office/officeart/2005/8/quickstyle/simple3" qsCatId="simple" csTypeId="urn:microsoft.com/office/officeart/2005/8/colors/accent2_1" csCatId="accent2" phldr="1"/>
      <dgm:spPr/>
      <dgm:t>
        <a:bodyPr/>
        <a:lstStyle/>
        <a:p>
          <a:endParaRPr lang="zh-CN" altLang="en-US"/>
        </a:p>
      </dgm:t>
    </dgm:pt>
    <dgm:pt modelId="{6EC3A555-454D-49EF-83BB-6D9306D2B69B}">
      <dgm:prSet phldrT="[文本]"/>
      <dgm:spPr/>
      <dgm:t>
        <a:bodyPr/>
        <a:lstStyle/>
        <a:p>
          <a:r>
            <a:rPr lang="zh-CN" altLang="en-US" b="1" smtClean="0">
              <a:latin typeface="微软雅黑" panose="020B0503020204020204" pitchFamily="34" charset="-122"/>
              <a:ea typeface="微软雅黑" panose="020B0503020204020204" pitchFamily="34" charset="-122"/>
            </a:rPr>
            <a:t>特征工程</a:t>
          </a:r>
          <a:endParaRPr lang="zh-CN" altLang="en-US" b="1">
            <a:latin typeface="微软雅黑" panose="020B0503020204020204" pitchFamily="34" charset="-122"/>
            <a:ea typeface="微软雅黑" panose="020B0503020204020204" pitchFamily="34" charset="-122"/>
          </a:endParaRPr>
        </a:p>
      </dgm:t>
    </dgm:pt>
    <dgm:pt modelId="{940B4E31-3482-4666-9DD5-8025C05483A7}" type="parTrans" cxnId="{8C5C4737-CC36-4704-81B7-B766583CC500}">
      <dgm:prSet/>
      <dgm:spPr/>
      <dgm:t>
        <a:bodyPr/>
        <a:lstStyle/>
        <a:p>
          <a:endParaRPr lang="zh-CN" altLang="en-US" b="1">
            <a:latin typeface="微软雅黑" panose="020B0503020204020204" pitchFamily="34" charset="-122"/>
            <a:ea typeface="微软雅黑" panose="020B0503020204020204" pitchFamily="34" charset="-122"/>
          </a:endParaRPr>
        </a:p>
      </dgm:t>
    </dgm:pt>
    <dgm:pt modelId="{131AA8F5-BE6B-4485-83B4-98D173B3BD30}" type="sibTrans" cxnId="{8C5C4737-CC36-4704-81B7-B766583CC500}">
      <dgm:prSet/>
      <dgm:spPr/>
      <dgm:t>
        <a:bodyPr/>
        <a:lstStyle/>
        <a:p>
          <a:endParaRPr lang="zh-CN" altLang="en-US" b="1">
            <a:latin typeface="微软雅黑" panose="020B0503020204020204" pitchFamily="34" charset="-122"/>
            <a:ea typeface="微软雅黑" panose="020B0503020204020204" pitchFamily="34" charset="-122"/>
          </a:endParaRPr>
        </a:p>
      </dgm:t>
    </dgm:pt>
    <dgm:pt modelId="{5AD54D5B-0F42-422B-AB22-F8F21ECBBA11}">
      <dgm:prSet phldrT="[文本]"/>
      <dgm:spPr/>
      <dgm:t>
        <a:bodyPr/>
        <a:lstStyle/>
        <a:p>
          <a:r>
            <a:rPr lang="zh-CN" altLang="en-US" b="1" smtClean="0">
              <a:latin typeface="微软雅黑" panose="020B0503020204020204" pitchFamily="34" charset="-122"/>
              <a:ea typeface="微软雅黑" panose="020B0503020204020204" pitchFamily="34" charset="-122"/>
            </a:rPr>
            <a:t>数据探索</a:t>
          </a:r>
          <a:endParaRPr lang="zh-CN" altLang="en-US" b="1">
            <a:latin typeface="微软雅黑" panose="020B0503020204020204" pitchFamily="34" charset="-122"/>
            <a:ea typeface="微软雅黑" panose="020B0503020204020204" pitchFamily="34" charset="-122"/>
          </a:endParaRPr>
        </a:p>
      </dgm:t>
    </dgm:pt>
    <dgm:pt modelId="{E6DCD85A-607D-4841-8E78-BA78D6455682}" type="parTrans" cxnId="{F4D61183-8FDE-4CA5-8089-084E487712A8}">
      <dgm:prSet/>
      <dgm:spPr/>
      <dgm:t>
        <a:bodyPr/>
        <a:lstStyle/>
        <a:p>
          <a:endParaRPr lang="zh-CN" altLang="en-US" b="1">
            <a:latin typeface="微软雅黑" panose="020B0503020204020204" pitchFamily="34" charset="-122"/>
            <a:ea typeface="微软雅黑" panose="020B0503020204020204" pitchFamily="34" charset="-122"/>
          </a:endParaRPr>
        </a:p>
      </dgm:t>
    </dgm:pt>
    <dgm:pt modelId="{876B5F44-7FC3-4313-9956-BE4181C7D814}" type="sibTrans" cxnId="{F4D61183-8FDE-4CA5-8089-084E487712A8}">
      <dgm:prSet/>
      <dgm:spPr/>
      <dgm:t>
        <a:bodyPr/>
        <a:lstStyle/>
        <a:p>
          <a:endParaRPr lang="zh-CN" altLang="en-US" b="1">
            <a:latin typeface="微软雅黑" panose="020B0503020204020204" pitchFamily="34" charset="-122"/>
            <a:ea typeface="微软雅黑" panose="020B0503020204020204" pitchFamily="34" charset="-122"/>
          </a:endParaRPr>
        </a:p>
      </dgm:t>
    </dgm:pt>
    <dgm:pt modelId="{092FD84B-A1C3-4B5D-920B-33A18908981F}">
      <dgm:prSet phldrT="[文本]"/>
      <dgm:spPr/>
      <dgm:t>
        <a:bodyPr/>
        <a:lstStyle/>
        <a:p>
          <a:r>
            <a:rPr lang="zh-CN" altLang="en-US" b="1" smtClean="0">
              <a:latin typeface="微软雅黑" panose="020B0503020204020204" pitchFamily="34" charset="-122"/>
              <a:ea typeface="微软雅黑" panose="020B0503020204020204" pitchFamily="34" charset="-122"/>
            </a:rPr>
            <a:t>数据预处理</a:t>
          </a:r>
          <a:endParaRPr lang="zh-CN" altLang="en-US" b="1">
            <a:latin typeface="微软雅黑" panose="020B0503020204020204" pitchFamily="34" charset="-122"/>
            <a:ea typeface="微软雅黑" panose="020B0503020204020204" pitchFamily="34" charset="-122"/>
          </a:endParaRPr>
        </a:p>
      </dgm:t>
    </dgm:pt>
    <dgm:pt modelId="{9909C6F5-F837-49FD-BD18-AAF5809F800C}" type="parTrans" cxnId="{EF17B36D-41E7-4657-8DAB-F54A64282C72}">
      <dgm:prSet/>
      <dgm:spPr/>
      <dgm:t>
        <a:bodyPr/>
        <a:lstStyle/>
        <a:p>
          <a:endParaRPr lang="zh-CN" altLang="en-US" b="1">
            <a:latin typeface="微软雅黑" panose="020B0503020204020204" pitchFamily="34" charset="-122"/>
            <a:ea typeface="微软雅黑" panose="020B0503020204020204" pitchFamily="34" charset="-122"/>
          </a:endParaRPr>
        </a:p>
      </dgm:t>
    </dgm:pt>
    <dgm:pt modelId="{3D76AAD5-8039-48A8-A071-8A2961749420}" type="sibTrans" cxnId="{EF17B36D-41E7-4657-8DAB-F54A64282C72}">
      <dgm:prSet/>
      <dgm:spPr/>
      <dgm:t>
        <a:bodyPr/>
        <a:lstStyle/>
        <a:p>
          <a:endParaRPr lang="zh-CN" altLang="en-US" b="1">
            <a:latin typeface="微软雅黑" panose="020B0503020204020204" pitchFamily="34" charset="-122"/>
            <a:ea typeface="微软雅黑" panose="020B0503020204020204" pitchFamily="34" charset="-122"/>
          </a:endParaRPr>
        </a:p>
      </dgm:t>
    </dgm:pt>
    <dgm:pt modelId="{26020D68-7154-406D-887A-FEE157DCBF90}">
      <dgm:prSet phldrT="[文本]"/>
      <dgm:spPr/>
      <dgm:t>
        <a:bodyPr/>
        <a:lstStyle/>
        <a:p>
          <a:r>
            <a:rPr lang="zh-CN" altLang="en-US" b="1" smtClean="0">
              <a:latin typeface="微软雅黑" panose="020B0503020204020204" pitchFamily="34" charset="-122"/>
              <a:ea typeface="微软雅黑" panose="020B0503020204020204" pitchFamily="34" charset="-122"/>
            </a:rPr>
            <a:t>特征构建</a:t>
          </a:r>
          <a:endParaRPr lang="zh-CN" altLang="en-US" b="1">
            <a:latin typeface="微软雅黑" panose="020B0503020204020204" pitchFamily="34" charset="-122"/>
            <a:ea typeface="微软雅黑" panose="020B0503020204020204" pitchFamily="34" charset="-122"/>
          </a:endParaRPr>
        </a:p>
      </dgm:t>
    </dgm:pt>
    <dgm:pt modelId="{4855B179-1AF4-4818-9083-5483F2AD31E9}" type="parTrans" cxnId="{31972388-F04B-41AA-AF3B-B099047655A4}">
      <dgm:prSet/>
      <dgm:spPr/>
      <dgm:t>
        <a:bodyPr/>
        <a:lstStyle/>
        <a:p>
          <a:endParaRPr lang="zh-CN" altLang="en-US" b="1">
            <a:latin typeface="微软雅黑" panose="020B0503020204020204" pitchFamily="34" charset="-122"/>
            <a:ea typeface="微软雅黑" panose="020B0503020204020204" pitchFamily="34" charset="-122"/>
          </a:endParaRPr>
        </a:p>
      </dgm:t>
    </dgm:pt>
    <dgm:pt modelId="{5E7DB3E8-3055-4B2E-8F8C-05A8DEF741F8}" type="sibTrans" cxnId="{31972388-F04B-41AA-AF3B-B099047655A4}">
      <dgm:prSet/>
      <dgm:spPr/>
      <dgm:t>
        <a:bodyPr/>
        <a:lstStyle/>
        <a:p>
          <a:endParaRPr lang="zh-CN" altLang="en-US" b="1">
            <a:latin typeface="微软雅黑" panose="020B0503020204020204" pitchFamily="34" charset="-122"/>
            <a:ea typeface="微软雅黑" panose="020B0503020204020204" pitchFamily="34" charset="-122"/>
          </a:endParaRPr>
        </a:p>
      </dgm:t>
    </dgm:pt>
    <dgm:pt modelId="{D9FAD1EC-E195-477C-861A-99446CE36A95}">
      <dgm:prSet phldrT="[文本]"/>
      <dgm:spPr/>
      <dgm:t>
        <a:bodyPr/>
        <a:lstStyle/>
        <a:p>
          <a:r>
            <a:rPr lang="zh-CN" altLang="en-US" b="1" smtClean="0">
              <a:latin typeface="微软雅黑" panose="020B0503020204020204" pitchFamily="34" charset="-122"/>
              <a:ea typeface="微软雅黑" panose="020B0503020204020204" pitchFamily="34" charset="-122"/>
            </a:rPr>
            <a:t>特征提取</a:t>
          </a:r>
          <a:endParaRPr lang="zh-CN" altLang="en-US" b="1">
            <a:latin typeface="微软雅黑" panose="020B0503020204020204" pitchFamily="34" charset="-122"/>
            <a:ea typeface="微软雅黑" panose="020B0503020204020204" pitchFamily="34" charset="-122"/>
          </a:endParaRPr>
        </a:p>
      </dgm:t>
    </dgm:pt>
    <dgm:pt modelId="{0023EBD7-204F-4366-BB79-40CE93E717B0}" type="parTrans" cxnId="{96F5E09A-2B73-4D57-AD17-56CCA7D2273C}">
      <dgm:prSet/>
      <dgm:spPr/>
      <dgm:t>
        <a:bodyPr/>
        <a:lstStyle/>
        <a:p>
          <a:endParaRPr lang="zh-CN" altLang="en-US" b="1">
            <a:latin typeface="微软雅黑" panose="020B0503020204020204" pitchFamily="34" charset="-122"/>
            <a:ea typeface="微软雅黑" panose="020B0503020204020204" pitchFamily="34" charset="-122"/>
          </a:endParaRPr>
        </a:p>
      </dgm:t>
    </dgm:pt>
    <dgm:pt modelId="{305F232F-E91A-41AA-8308-8DAA3C0F3A26}" type="sibTrans" cxnId="{96F5E09A-2B73-4D57-AD17-56CCA7D2273C}">
      <dgm:prSet/>
      <dgm:spPr/>
      <dgm:t>
        <a:bodyPr/>
        <a:lstStyle/>
        <a:p>
          <a:endParaRPr lang="zh-CN" altLang="en-US" b="1">
            <a:latin typeface="微软雅黑" panose="020B0503020204020204" pitchFamily="34" charset="-122"/>
            <a:ea typeface="微软雅黑" panose="020B0503020204020204" pitchFamily="34" charset="-122"/>
          </a:endParaRPr>
        </a:p>
      </dgm:t>
    </dgm:pt>
    <dgm:pt modelId="{F7A83CF1-E8F7-4E10-BC42-5E40920C20E2}">
      <dgm:prSet phldrT="[文本]"/>
      <dgm:spPr/>
      <dgm:t>
        <a:bodyPr/>
        <a:lstStyle/>
        <a:p>
          <a:r>
            <a:rPr lang="zh-CN" altLang="en-US" b="1" smtClean="0">
              <a:latin typeface="微软雅黑" panose="020B0503020204020204" pitchFamily="34" charset="-122"/>
              <a:ea typeface="微软雅黑" panose="020B0503020204020204" pitchFamily="34" charset="-122"/>
            </a:rPr>
            <a:t>特征选择</a:t>
          </a:r>
          <a:endParaRPr lang="zh-CN" altLang="en-US" b="1">
            <a:latin typeface="微软雅黑" panose="020B0503020204020204" pitchFamily="34" charset="-122"/>
            <a:ea typeface="微软雅黑" panose="020B0503020204020204" pitchFamily="34" charset="-122"/>
          </a:endParaRPr>
        </a:p>
      </dgm:t>
    </dgm:pt>
    <dgm:pt modelId="{99CF6940-849D-441B-8B0A-2D394168250B}" type="parTrans" cxnId="{D2BB9038-522D-43C9-993F-40F20B043744}">
      <dgm:prSet/>
      <dgm:spPr/>
      <dgm:t>
        <a:bodyPr/>
        <a:lstStyle/>
        <a:p>
          <a:endParaRPr lang="zh-CN" altLang="en-US" b="1">
            <a:latin typeface="微软雅黑" panose="020B0503020204020204" pitchFamily="34" charset="-122"/>
            <a:ea typeface="微软雅黑" panose="020B0503020204020204" pitchFamily="34" charset="-122"/>
          </a:endParaRPr>
        </a:p>
      </dgm:t>
    </dgm:pt>
    <dgm:pt modelId="{DF56B30E-C6F4-4A3F-A34A-2F1DAF8E8FA5}" type="sibTrans" cxnId="{D2BB9038-522D-43C9-993F-40F20B043744}">
      <dgm:prSet/>
      <dgm:spPr/>
      <dgm:t>
        <a:bodyPr/>
        <a:lstStyle/>
        <a:p>
          <a:endParaRPr lang="zh-CN" altLang="en-US" b="1">
            <a:latin typeface="微软雅黑" panose="020B0503020204020204" pitchFamily="34" charset="-122"/>
            <a:ea typeface="微软雅黑" panose="020B0503020204020204" pitchFamily="34" charset="-122"/>
          </a:endParaRPr>
        </a:p>
      </dgm:t>
    </dgm:pt>
    <dgm:pt modelId="{BDC46B58-6127-4F23-AA43-F6E911219865}" type="pres">
      <dgm:prSet presAssocID="{770E7FAB-62EC-48D2-80C4-9908E759B13E}" presName="hierChild1" presStyleCnt="0">
        <dgm:presLayoutVars>
          <dgm:orgChart val="1"/>
          <dgm:chPref val="1"/>
          <dgm:dir/>
          <dgm:animOne val="branch"/>
          <dgm:animLvl val="lvl"/>
          <dgm:resizeHandles/>
        </dgm:presLayoutVars>
      </dgm:prSet>
      <dgm:spPr/>
      <dgm:t>
        <a:bodyPr/>
        <a:lstStyle/>
        <a:p>
          <a:endParaRPr lang="zh-CN" altLang="en-US"/>
        </a:p>
      </dgm:t>
    </dgm:pt>
    <dgm:pt modelId="{A6C7ABFB-32D8-4223-8968-48B16559A72E}" type="pres">
      <dgm:prSet presAssocID="{6EC3A555-454D-49EF-83BB-6D9306D2B69B}" presName="hierRoot1" presStyleCnt="0">
        <dgm:presLayoutVars>
          <dgm:hierBranch val="init"/>
        </dgm:presLayoutVars>
      </dgm:prSet>
      <dgm:spPr/>
    </dgm:pt>
    <dgm:pt modelId="{24939A29-B44B-4A97-802C-324901A30048}" type="pres">
      <dgm:prSet presAssocID="{6EC3A555-454D-49EF-83BB-6D9306D2B69B}" presName="rootComposite1" presStyleCnt="0"/>
      <dgm:spPr/>
    </dgm:pt>
    <dgm:pt modelId="{A65C0CD9-7FEB-4C59-98F9-A829E2C96C42}" type="pres">
      <dgm:prSet presAssocID="{6EC3A555-454D-49EF-83BB-6D9306D2B69B}" presName="rootText1" presStyleLbl="node0" presStyleIdx="0" presStyleCnt="1">
        <dgm:presLayoutVars>
          <dgm:chPref val="3"/>
        </dgm:presLayoutVars>
      </dgm:prSet>
      <dgm:spPr/>
      <dgm:t>
        <a:bodyPr/>
        <a:lstStyle/>
        <a:p>
          <a:endParaRPr lang="zh-CN" altLang="en-US"/>
        </a:p>
      </dgm:t>
    </dgm:pt>
    <dgm:pt modelId="{68C06750-3D52-4A21-858C-B7F337A5B992}" type="pres">
      <dgm:prSet presAssocID="{6EC3A555-454D-49EF-83BB-6D9306D2B69B}" presName="rootConnector1" presStyleLbl="node1" presStyleIdx="0" presStyleCnt="0"/>
      <dgm:spPr/>
      <dgm:t>
        <a:bodyPr/>
        <a:lstStyle/>
        <a:p>
          <a:endParaRPr lang="zh-CN" altLang="en-US"/>
        </a:p>
      </dgm:t>
    </dgm:pt>
    <dgm:pt modelId="{70C19142-14DF-4317-BC7C-2ED68725EBDE}" type="pres">
      <dgm:prSet presAssocID="{6EC3A555-454D-49EF-83BB-6D9306D2B69B}" presName="hierChild2" presStyleCnt="0"/>
      <dgm:spPr/>
    </dgm:pt>
    <dgm:pt modelId="{28B3E792-59B9-4ED0-AC62-52096AACD0D0}" type="pres">
      <dgm:prSet presAssocID="{E6DCD85A-607D-4841-8E78-BA78D6455682}" presName="Name37" presStyleLbl="parChTrans1D2" presStyleIdx="0" presStyleCnt="5"/>
      <dgm:spPr/>
      <dgm:t>
        <a:bodyPr/>
        <a:lstStyle/>
        <a:p>
          <a:endParaRPr lang="zh-CN" altLang="en-US"/>
        </a:p>
      </dgm:t>
    </dgm:pt>
    <dgm:pt modelId="{BA4C8711-8894-4B2F-B957-8714E031CCDF}" type="pres">
      <dgm:prSet presAssocID="{5AD54D5B-0F42-422B-AB22-F8F21ECBBA11}" presName="hierRoot2" presStyleCnt="0">
        <dgm:presLayoutVars>
          <dgm:hierBranch val="init"/>
        </dgm:presLayoutVars>
      </dgm:prSet>
      <dgm:spPr/>
    </dgm:pt>
    <dgm:pt modelId="{4A817FA8-2DE9-4D1F-A3FA-C4A179911553}" type="pres">
      <dgm:prSet presAssocID="{5AD54D5B-0F42-422B-AB22-F8F21ECBBA11}" presName="rootComposite" presStyleCnt="0"/>
      <dgm:spPr/>
    </dgm:pt>
    <dgm:pt modelId="{9FF99F94-1E98-4BA2-B958-D5D1971E259D}" type="pres">
      <dgm:prSet presAssocID="{5AD54D5B-0F42-422B-AB22-F8F21ECBBA11}" presName="rootText" presStyleLbl="node2" presStyleIdx="0" presStyleCnt="5">
        <dgm:presLayoutVars>
          <dgm:chPref val="3"/>
        </dgm:presLayoutVars>
      </dgm:prSet>
      <dgm:spPr/>
      <dgm:t>
        <a:bodyPr/>
        <a:lstStyle/>
        <a:p>
          <a:endParaRPr lang="zh-CN" altLang="en-US"/>
        </a:p>
      </dgm:t>
    </dgm:pt>
    <dgm:pt modelId="{6FDADBC1-9367-41DB-BDC6-654404E437FD}" type="pres">
      <dgm:prSet presAssocID="{5AD54D5B-0F42-422B-AB22-F8F21ECBBA11}" presName="rootConnector" presStyleLbl="node2" presStyleIdx="0" presStyleCnt="5"/>
      <dgm:spPr/>
      <dgm:t>
        <a:bodyPr/>
        <a:lstStyle/>
        <a:p>
          <a:endParaRPr lang="zh-CN" altLang="en-US"/>
        </a:p>
      </dgm:t>
    </dgm:pt>
    <dgm:pt modelId="{8A535776-1A55-4342-B64E-4857C6C0BC2C}" type="pres">
      <dgm:prSet presAssocID="{5AD54D5B-0F42-422B-AB22-F8F21ECBBA11}" presName="hierChild4" presStyleCnt="0"/>
      <dgm:spPr/>
    </dgm:pt>
    <dgm:pt modelId="{FBDFD36A-1A19-4B55-81D5-E6CF843AD52F}" type="pres">
      <dgm:prSet presAssocID="{5AD54D5B-0F42-422B-AB22-F8F21ECBBA11}" presName="hierChild5" presStyleCnt="0"/>
      <dgm:spPr/>
    </dgm:pt>
    <dgm:pt modelId="{1C4CB178-4D4F-4037-B7B3-9D1123907B4C}" type="pres">
      <dgm:prSet presAssocID="{9909C6F5-F837-49FD-BD18-AAF5809F800C}" presName="Name37" presStyleLbl="parChTrans1D2" presStyleIdx="1" presStyleCnt="5"/>
      <dgm:spPr/>
      <dgm:t>
        <a:bodyPr/>
        <a:lstStyle/>
        <a:p>
          <a:endParaRPr lang="zh-CN" altLang="en-US"/>
        </a:p>
      </dgm:t>
    </dgm:pt>
    <dgm:pt modelId="{04069793-B4E9-414C-B2A7-6984F2CA6BC4}" type="pres">
      <dgm:prSet presAssocID="{092FD84B-A1C3-4B5D-920B-33A18908981F}" presName="hierRoot2" presStyleCnt="0">
        <dgm:presLayoutVars>
          <dgm:hierBranch val="init"/>
        </dgm:presLayoutVars>
      </dgm:prSet>
      <dgm:spPr/>
    </dgm:pt>
    <dgm:pt modelId="{81C875AA-F29A-4D46-836D-DD9ABFEC6071}" type="pres">
      <dgm:prSet presAssocID="{092FD84B-A1C3-4B5D-920B-33A18908981F}" presName="rootComposite" presStyleCnt="0"/>
      <dgm:spPr/>
    </dgm:pt>
    <dgm:pt modelId="{16CB3466-454C-467E-8155-EE54A74B7945}" type="pres">
      <dgm:prSet presAssocID="{092FD84B-A1C3-4B5D-920B-33A18908981F}" presName="rootText" presStyleLbl="node2" presStyleIdx="1" presStyleCnt="5">
        <dgm:presLayoutVars>
          <dgm:chPref val="3"/>
        </dgm:presLayoutVars>
      </dgm:prSet>
      <dgm:spPr/>
      <dgm:t>
        <a:bodyPr/>
        <a:lstStyle/>
        <a:p>
          <a:endParaRPr lang="zh-CN" altLang="en-US"/>
        </a:p>
      </dgm:t>
    </dgm:pt>
    <dgm:pt modelId="{3F3CC3C1-4EF8-4AAF-9E43-08B342725DD3}" type="pres">
      <dgm:prSet presAssocID="{092FD84B-A1C3-4B5D-920B-33A18908981F}" presName="rootConnector" presStyleLbl="node2" presStyleIdx="1" presStyleCnt="5"/>
      <dgm:spPr/>
      <dgm:t>
        <a:bodyPr/>
        <a:lstStyle/>
        <a:p>
          <a:endParaRPr lang="zh-CN" altLang="en-US"/>
        </a:p>
      </dgm:t>
    </dgm:pt>
    <dgm:pt modelId="{0428BBD4-E065-4398-AC6A-B88E2391678B}" type="pres">
      <dgm:prSet presAssocID="{092FD84B-A1C3-4B5D-920B-33A18908981F}" presName="hierChild4" presStyleCnt="0"/>
      <dgm:spPr/>
    </dgm:pt>
    <dgm:pt modelId="{0AECF3EB-733A-442D-9D86-A7A8624E4C82}" type="pres">
      <dgm:prSet presAssocID="{092FD84B-A1C3-4B5D-920B-33A18908981F}" presName="hierChild5" presStyleCnt="0"/>
      <dgm:spPr/>
    </dgm:pt>
    <dgm:pt modelId="{6247B016-B1CF-4F19-AA98-73749C60613C}" type="pres">
      <dgm:prSet presAssocID="{4855B179-1AF4-4818-9083-5483F2AD31E9}" presName="Name37" presStyleLbl="parChTrans1D2" presStyleIdx="2" presStyleCnt="5"/>
      <dgm:spPr/>
      <dgm:t>
        <a:bodyPr/>
        <a:lstStyle/>
        <a:p>
          <a:endParaRPr lang="zh-CN" altLang="en-US"/>
        </a:p>
      </dgm:t>
    </dgm:pt>
    <dgm:pt modelId="{9471ECB8-BBC2-4800-9E6F-DA6FA8F21F92}" type="pres">
      <dgm:prSet presAssocID="{26020D68-7154-406D-887A-FEE157DCBF90}" presName="hierRoot2" presStyleCnt="0">
        <dgm:presLayoutVars>
          <dgm:hierBranch val="init"/>
        </dgm:presLayoutVars>
      </dgm:prSet>
      <dgm:spPr/>
    </dgm:pt>
    <dgm:pt modelId="{14EFBB29-77F2-4289-8196-9927AD1165CA}" type="pres">
      <dgm:prSet presAssocID="{26020D68-7154-406D-887A-FEE157DCBF90}" presName="rootComposite" presStyleCnt="0"/>
      <dgm:spPr/>
    </dgm:pt>
    <dgm:pt modelId="{3AA4FDE2-CB37-49FB-8AF4-7F882E963B07}" type="pres">
      <dgm:prSet presAssocID="{26020D68-7154-406D-887A-FEE157DCBF90}" presName="rootText" presStyleLbl="node2" presStyleIdx="2" presStyleCnt="5">
        <dgm:presLayoutVars>
          <dgm:chPref val="3"/>
        </dgm:presLayoutVars>
      </dgm:prSet>
      <dgm:spPr/>
      <dgm:t>
        <a:bodyPr/>
        <a:lstStyle/>
        <a:p>
          <a:endParaRPr lang="zh-CN" altLang="en-US"/>
        </a:p>
      </dgm:t>
    </dgm:pt>
    <dgm:pt modelId="{C7806FD2-9CD4-4FE2-B4FC-4F628A2FD168}" type="pres">
      <dgm:prSet presAssocID="{26020D68-7154-406D-887A-FEE157DCBF90}" presName="rootConnector" presStyleLbl="node2" presStyleIdx="2" presStyleCnt="5"/>
      <dgm:spPr/>
      <dgm:t>
        <a:bodyPr/>
        <a:lstStyle/>
        <a:p>
          <a:endParaRPr lang="zh-CN" altLang="en-US"/>
        </a:p>
      </dgm:t>
    </dgm:pt>
    <dgm:pt modelId="{31391BD1-65DD-4421-B52F-1B7D0C03CBB2}" type="pres">
      <dgm:prSet presAssocID="{26020D68-7154-406D-887A-FEE157DCBF90}" presName="hierChild4" presStyleCnt="0"/>
      <dgm:spPr/>
    </dgm:pt>
    <dgm:pt modelId="{B931CF2E-E381-4917-9D5C-3F3B41428A38}" type="pres">
      <dgm:prSet presAssocID="{26020D68-7154-406D-887A-FEE157DCBF90}" presName="hierChild5" presStyleCnt="0"/>
      <dgm:spPr/>
    </dgm:pt>
    <dgm:pt modelId="{3C28DB40-1670-4A8D-B3C4-84578C8B9164}" type="pres">
      <dgm:prSet presAssocID="{0023EBD7-204F-4366-BB79-40CE93E717B0}" presName="Name37" presStyleLbl="parChTrans1D2" presStyleIdx="3" presStyleCnt="5"/>
      <dgm:spPr/>
      <dgm:t>
        <a:bodyPr/>
        <a:lstStyle/>
        <a:p>
          <a:endParaRPr lang="zh-CN" altLang="en-US"/>
        </a:p>
      </dgm:t>
    </dgm:pt>
    <dgm:pt modelId="{A6F304A5-FC12-4A0B-B777-B69318D5C1C2}" type="pres">
      <dgm:prSet presAssocID="{D9FAD1EC-E195-477C-861A-99446CE36A95}" presName="hierRoot2" presStyleCnt="0">
        <dgm:presLayoutVars>
          <dgm:hierBranch val="init"/>
        </dgm:presLayoutVars>
      </dgm:prSet>
      <dgm:spPr/>
    </dgm:pt>
    <dgm:pt modelId="{FC771F70-836D-49DC-BDE5-98AA7A6082D9}" type="pres">
      <dgm:prSet presAssocID="{D9FAD1EC-E195-477C-861A-99446CE36A95}" presName="rootComposite" presStyleCnt="0"/>
      <dgm:spPr/>
    </dgm:pt>
    <dgm:pt modelId="{4918039B-A811-41A9-BD3B-E9458A48C4E4}" type="pres">
      <dgm:prSet presAssocID="{D9FAD1EC-E195-477C-861A-99446CE36A95}" presName="rootText" presStyleLbl="node2" presStyleIdx="3" presStyleCnt="5">
        <dgm:presLayoutVars>
          <dgm:chPref val="3"/>
        </dgm:presLayoutVars>
      </dgm:prSet>
      <dgm:spPr/>
      <dgm:t>
        <a:bodyPr/>
        <a:lstStyle/>
        <a:p>
          <a:endParaRPr lang="zh-CN" altLang="en-US"/>
        </a:p>
      </dgm:t>
    </dgm:pt>
    <dgm:pt modelId="{86CFBD9E-99E1-4CEA-B2CF-A48B0C29AC84}" type="pres">
      <dgm:prSet presAssocID="{D9FAD1EC-E195-477C-861A-99446CE36A95}" presName="rootConnector" presStyleLbl="node2" presStyleIdx="3" presStyleCnt="5"/>
      <dgm:spPr/>
      <dgm:t>
        <a:bodyPr/>
        <a:lstStyle/>
        <a:p>
          <a:endParaRPr lang="zh-CN" altLang="en-US"/>
        </a:p>
      </dgm:t>
    </dgm:pt>
    <dgm:pt modelId="{AD167BD1-8EB8-4DE8-ACF5-4156590F9938}" type="pres">
      <dgm:prSet presAssocID="{D9FAD1EC-E195-477C-861A-99446CE36A95}" presName="hierChild4" presStyleCnt="0"/>
      <dgm:spPr/>
    </dgm:pt>
    <dgm:pt modelId="{064E9378-7C7F-4E76-A2B5-755031D2C30E}" type="pres">
      <dgm:prSet presAssocID="{D9FAD1EC-E195-477C-861A-99446CE36A95}" presName="hierChild5" presStyleCnt="0"/>
      <dgm:spPr/>
    </dgm:pt>
    <dgm:pt modelId="{8EE20E84-369C-4AB1-A5AB-5EFB9F9AF6D7}" type="pres">
      <dgm:prSet presAssocID="{99CF6940-849D-441B-8B0A-2D394168250B}" presName="Name37" presStyleLbl="parChTrans1D2" presStyleIdx="4" presStyleCnt="5"/>
      <dgm:spPr/>
      <dgm:t>
        <a:bodyPr/>
        <a:lstStyle/>
        <a:p>
          <a:endParaRPr lang="zh-CN" altLang="en-US"/>
        </a:p>
      </dgm:t>
    </dgm:pt>
    <dgm:pt modelId="{78415C68-EE3D-4B5F-B53A-6D6AB9090266}" type="pres">
      <dgm:prSet presAssocID="{F7A83CF1-E8F7-4E10-BC42-5E40920C20E2}" presName="hierRoot2" presStyleCnt="0">
        <dgm:presLayoutVars>
          <dgm:hierBranch val="init"/>
        </dgm:presLayoutVars>
      </dgm:prSet>
      <dgm:spPr/>
    </dgm:pt>
    <dgm:pt modelId="{29AA9B8A-7470-4226-9273-C963349CF32F}" type="pres">
      <dgm:prSet presAssocID="{F7A83CF1-E8F7-4E10-BC42-5E40920C20E2}" presName="rootComposite" presStyleCnt="0"/>
      <dgm:spPr/>
    </dgm:pt>
    <dgm:pt modelId="{38661693-1C35-4842-87A8-320A797ACD17}" type="pres">
      <dgm:prSet presAssocID="{F7A83CF1-E8F7-4E10-BC42-5E40920C20E2}" presName="rootText" presStyleLbl="node2" presStyleIdx="4" presStyleCnt="5">
        <dgm:presLayoutVars>
          <dgm:chPref val="3"/>
        </dgm:presLayoutVars>
      </dgm:prSet>
      <dgm:spPr/>
      <dgm:t>
        <a:bodyPr/>
        <a:lstStyle/>
        <a:p>
          <a:endParaRPr lang="zh-CN" altLang="en-US"/>
        </a:p>
      </dgm:t>
    </dgm:pt>
    <dgm:pt modelId="{6BB2B8AA-5945-4D3C-B31F-31FBE90E0C93}" type="pres">
      <dgm:prSet presAssocID="{F7A83CF1-E8F7-4E10-BC42-5E40920C20E2}" presName="rootConnector" presStyleLbl="node2" presStyleIdx="4" presStyleCnt="5"/>
      <dgm:spPr/>
      <dgm:t>
        <a:bodyPr/>
        <a:lstStyle/>
        <a:p>
          <a:endParaRPr lang="zh-CN" altLang="en-US"/>
        </a:p>
      </dgm:t>
    </dgm:pt>
    <dgm:pt modelId="{587D3E94-FD91-4132-A603-E088D36C8A8F}" type="pres">
      <dgm:prSet presAssocID="{F7A83CF1-E8F7-4E10-BC42-5E40920C20E2}" presName="hierChild4" presStyleCnt="0"/>
      <dgm:spPr/>
    </dgm:pt>
    <dgm:pt modelId="{5BC2AC3D-DECA-43E0-A585-EAC87A207192}" type="pres">
      <dgm:prSet presAssocID="{F7A83CF1-E8F7-4E10-BC42-5E40920C20E2}" presName="hierChild5" presStyleCnt="0"/>
      <dgm:spPr/>
    </dgm:pt>
    <dgm:pt modelId="{7DC7C733-F1E8-4E46-8715-3832ACAC485A}" type="pres">
      <dgm:prSet presAssocID="{6EC3A555-454D-49EF-83BB-6D9306D2B69B}" presName="hierChild3" presStyleCnt="0"/>
      <dgm:spPr/>
    </dgm:pt>
  </dgm:ptLst>
  <dgm:cxnLst>
    <dgm:cxn modelId="{EB8DEB40-C4C1-4BA4-BD12-CF366A896999}" type="presOf" srcId="{9909C6F5-F837-49FD-BD18-AAF5809F800C}" destId="{1C4CB178-4D4F-4037-B7B3-9D1123907B4C}" srcOrd="0" destOrd="0" presId="urn:microsoft.com/office/officeart/2005/8/layout/orgChart1"/>
    <dgm:cxn modelId="{07619B10-048C-4887-8CC6-F4B2E1D8F170}" type="presOf" srcId="{26020D68-7154-406D-887A-FEE157DCBF90}" destId="{C7806FD2-9CD4-4FE2-B4FC-4F628A2FD168}" srcOrd="1" destOrd="0" presId="urn:microsoft.com/office/officeart/2005/8/layout/orgChart1"/>
    <dgm:cxn modelId="{BDF4D78E-62AC-49B1-8319-EFA1D85A76AB}" type="presOf" srcId="{770E7FAB-62EC-48D2-80C4-9908E759B13E}" destId="{BDC46B58-6127-4F23-AA43-F6E911219865}" srcOrd="0" destOrd="0" presId="urn:microsoft.com/office/officeart/2005/8/layout/orgChart1"/>
    <dgm:cxn modelId="{F12DEDDB-A5DB-4593-9AD4-6972EC9B36AA}" type="presOf" srcId="{092FD84B-A1C3-4B5D-920B-33A18908981F}" destId="{16CB3466-454C-467E-8155-EE54A74B7945}" srcOrd="0" destOrd="0" presId="urn:microsoft.com/office/officeart/2005/8/layout/orgChart1"/>
    <dgm:cxn modelId="{96F5E09A-2B73-4D57-AD17-56CCA7D2273C}" srcId="{6EC3A555-454D-49EF-83BB-6D9306D2B69B}" destId="{D9FAD1EC-E195-477C-861A-99446CE36A95}" srcOrd="3" destOrd="0" parTransId="{0023EBD7-204F-4366-BB79-40CE93E717B0}" sibTransId="{305F232F-E91A-41AA-8308-8DAA3C0F3A26}"/>
    <dgm:cxn modelId="{48DDAE57-253C-42E3-8F17-B22CD9AB704D}" type="presOf" srcId="{6EC3A555-454D-49EF-83BB-6D9306D2B69B}" destId="{A65C0CD9-7FEB-4C59-98F9-A829E2C96C42}" srcOrd="0" destOrd="0" presId="urn:microsoft.com/office/officeart/2005/8/layout/orgChart1"/>
    <dgm:cxn modelId="{EE565CFE-5E46-4559-9A54-33777DA6F52E}" type="presOf" srcId="{D9FAD1EC-E195-477C-861A-99446CE36A95}" destId="{86CFBD9E-99E1-4CEA-B2CF-A48B0C29AC84}" srcOrd="1" destOrd="0" presId="urn:microsoft.com/office/officeart/2005/8/layout/orgChart1"/>
    <dgm:cxn modelId="{F4D61183-8FDE-4CA5-8089-084E487712A8}" srcId="{6EC3A555-454D-49EF-83BB-6D9306D2B69B}" destId="{5AD54D5B-0F42-422B-AB22-F8F21ECBBA11}" srcOrd="0" destOrd="0" parTransId="{E6DCD85A-607D-4841-8E78-BA78D6455682}" sibTransId="{876B5F44-7FC3-4313-9956-BE4181C7D814}"/>
    <dgm:cxn modelId="{9F9793C0-41C2-41C3-8088-DD76FB3FE1C8}" type="presOf" srcId="{D9FAD1EC-E195-477C-861A-99446CE36A95}" destId="{4918039B-A811-41A9-BD3B-E9458A48C4E4}" srcOrd="0" destOrd="0" presId="urn:microsoft.com/office/officeart/2005/8/layout/orgChart1"/>
    <dgm:cxn modelId="{D2BB9038-522D-43C9-993F-40F20B043744}" srcId="{6EC3A555-454D-49EF-83BB-6D9306D2B69B}" destId="{F7A83CF1-E8F7-4E10-BC42-5E40920C20E2}" srcOrd="4" destOrd="0" parTransId="{99CF6940-849D-441B-8B0A-2D394168250B}" sibTransId="{DF56B30E-C6F4-4A3F-A34A-2F1DAF8E8FA5}"/>
    <dgm:cxn modelId="{41D02A05-BDCA-4DFF-9E8E-8AC27417EAAD}" type="presOf" srcId="{99CF6940-849D-441B-8B0A-2D394168250B}" destId="{8EE20E84-369C-4AB1-A5AB-5EFB9F9AF6D7}" srcOrd="0" destOrd="0" presId="urn:microsoft.com/office/officeart/2005/8/layout/orgChart1"/>
    <dgm:cxn modelId="{B8ADE05A-7A07-4489-80F9-364A4E3258F8}" type="presOf" srcId="{4855B179-1AF4-4818-9083-5483F2AD31E9}" destId="{6247B016-B1CF-4F19-AA98-73749C60613C}" srcOrd="0" destOrd="0" presId="urn:microsoft.com/office/officeart/2005/8/layout/orgChart1"/>
    <dgm:cxn modelId="{3A8496AF-9A26-43DB-B4FB-0336910477C1}" type="presOf" srcId="{5AD54D5B-0F42-422B-AB22-F8F21ECBBA11}" destId="{9FF99F94-1E98-4BA2-B958-D5D1971E259D}" srcOrd="0" destOrd="0" presId="urn:microsoft.com/office/officeart/2005/8/layout/orgChart1"/>
    <dgm:cxn modelId="{31972388-F04B-41AA-AF3B-B099047655A4}" srcId="{6EC3A555-454D-49EF-83BB-6D9306D2B69B}" destId="{26020D68-7154-406D-887A-FEE157DCBF90}" srcOrd="2" destOrd="0" parTransId="{4855B179-1AF4-4818-9083-5483F2AD31E9}" sibTransId="{5E7DB3E8-3055-4B2E-8F8C-05A8DEF741F8}"/>
    <dgm:cxn modelId="{9E10D945-ADB0-4469-9FAF-CE8CD0BAEBFD}" type="presOf" srcId="{F7A83CF1-E8F7-4E10-BC42-5E40920C20E2}" destId="{6BB2B8AA-5945-4D3C-B31F-31FBE90E0C93}" srcOrd="1" destOrd="0" presId="urn:microsoft.com/office/officeart/2005/8/layout/orgChart1"/>
    <dgm:cxn modelId="{8C5C4737-CC36-4704-81B7-B766583CC500}" srcId="{770E7FAB-62EC-48D2-80C4-9908E759B13E}" destId="{6EC3A555-454D-49EF-83BB-6D9306D2B69B}" srcOrd="0" destOrd="0" parTransId="{940B4E31-3482-4666-9DD5-8025C05483A7}" sibTransId="{131AA8F5-BE6B-4485-83B4-98D173B3BD30}"/>
    <dgm:cxn modelId="{AFFBF1E6-FC50-4C6C-8643-439A6F45CEF5}" type="presOf" srcId="{5AD54D5B-0F42-422B-AB22-F8F21ECBBA11}" destId="{6FDADBC1-9367-41DB-BDC6-654404E437FD}" srcOrd="1" destOrd="0" presId="urn:microsoft.com/office/officeart/2005/8/layout/orgChart1"/>
    <dgm:cxn modelId="{EF17B36D-41E7-4657-8DAB-F54A64282C72}" srcId="{6EC3A555-454D-49EF-83BB-6D9306D2B69B}" destId="{092FD84B-A1C3-4B5D-920B-33A18908981F}" srcOrd="1" destOrd="0" parTransId="{9909C6F5-F837-49FD-BD18-AAF5809F800C}" sibTransId="{3D76AAD5-8039-48A8-A071-8A2961749420}"/>
    <dgm:cxn modelId="{A419DF43-1F81-485C-A373-9469FFBCA683}" type="presOf" srcId="{092FD84B-A1C3-4B5D-920B-33A18908981F}" destId="{3F3CC3C1-4EF8-4AAF-9E43-08B342725DD3}" srcOrd="1" destOrd="0" presId="urn:microsoft.com/office/officeart/2005/8/layout/orgChart1"/>
    <dgm:cxn modelId="{7204B84D-E3FC-4AEF-AB01-169FC35030F1}" type="presOf" srcId="{F7A83CF1-E8F7-4E10-BC42-5E40920C20E2}" destId="{38661693-1C35-4842-87A8-320A797ACD17}" srcOrd="0" destOrd="0" presId="urn:microsoft.com/office/officeart/2005/8/layout/orgChart1"/>
    <dgm:cxn modelId="{3D3247A6-06AE-40DD-A3E0-0F5651B5ABEE}" type="presOf" srcId="{0023EBD7-204F-4366-BB79-40CE93E717B0}" destId="{3C28DB40-1670-4A8D-B3C4-84578C8B9164}" srcOrd="0" destOrd="0" presId="urn:microsoft.com/office/officeart/2005/8/layout/orgChart1"/>
    <dgm:cxn modelId="{BB990BF7-6B87-4DB2-B638-F57950D7BE4C}" type="presOf" srcId="{E6DCD85A-607D-4841-8E78-BA78D6455682}" destId="{28B3E792-59B9-4ED0-AC62-52096AACD0D0}" srcOrd="0" destOrd="0" presId="urn:microsoft.com/office/officeart/2005/8/layout/orgChart1"/>
    <dgm:cxn modelId="{993E92AA-AB1A-4C25-B431-55AA16341114}" type="presOf" srcId="{6EC3A555-454D-49EF-83BB-6D9306D2B69B}" destId="{68C06750-3D52-4A21-858C-B7F337A5B992}" srcOrd="1" destOrd="0" presId="urn:microsoft.com/office/officeart/2005/8/layout/orgChart1"/>
    <dgm:cxn modelId="{D3497CDC-4E5E-4C34-AD5E-8E590B37D4BA}" type="presOf" srcId="{26020D68-7154-406D-887A-FEE157DCBF90}" destId="{3AA4FDE2-CB37-49FB-8AF4-7F882E963B07}" srcOrd="0" destOrd="0" presId="urn:microsoft.com/office/officeart/2005/8/layout/orgChart1"/>
    <dgm:cxn modelId="{AE2972FF-5639-4D48-9E4B-6CF970B8A30D}" type="presParOf" srcId="{BDC46B58-6127-4F23-AA43-F6E911219865}" destId="{A6C7ABFB-32D8-4223-8968-48B16559A72E}" srcOrd="0" destOrd="0" presId="urn:microsoft.com/office/officeart/2005/8/layout/orgChart1"/>
    <dgm:cxn modelId="{46BCE20F-BD9C-4DF7-9B3E-EFE2FBCACAEF}" type="presParOf" srcId="{A6C7ABFB-32D8-4223-8968-48B16559A72E}" destId="{24939A29-B44B-4A97-802C-324901A30048}" srcOrd="0" destOrd="0" presId="urn:microsoft.com/office/officeart/2005/8/layout/orgChart1"/>
    <dgm:cxn modelId="{A7800369-81B2-4CD3-B3FA-D3DFED4DCD4A}" type="presParOf" srcId="{24939A29-B44B-4A97-802C-324901A30048}" destId="{A65C0CD9-7FEB-4C59-98F9-A829E2C96C42}" srcOrd="0" destOrd="0" presId="urn:microsoft.com/office/officeart/2005/8/layout/orgChart1"/>
    <dgm:cxn modelId="{5905E806-669D-4E94-A1D0-FD14469A885E}" type="presParOf" srcId="{24939A29-B44B-4A97-802C-324901A30048}" destId="{68C06750-3D52-4A21-858C-B7F337A5B992}" srcOrd="1" destOrd="0" presId="urn:microsoft.com/office/officeart/2005/8/layout/orgChart1"/>
    <dgm:cxn modelId="{118EDED9-E36B-4159-8E0C-AD1D7F120698}" type="presParOf" srcId="{A6C7ABFB-32D8-4223-8968-48B16559A72E}" destId="{70C19142-14DF-4317-BC7C-2ED68725EBDE}" srcOrd="1" destOrd="0" presId="urn:microsoft.com/office/officeart/2005/8/layout/orgChart1"/>
    <dgm:cxn modelId="{A2FD5524-1C1F-4ED9-BAE0-2EEFC8222F29}" type="presParOf" srcId="{70C19142-14DF-4317-BC7C-2ED68725EBDE}" destId="{28B3E792-59B9-4ED0-AC62-52096AACD0D0}" srcOrd="0" destOrd="0" presId="urn:microsoft.com/office/officeart/2005/8/layout/orgChart1"/>
    <dgm:cxn modelId="{E99C94B0-E08D-465F-A118-CF7DC8CB2953}" type="presParOf" srcId="{70C19142-14DF-4317-BC7C-2ED68725EBDE}" destId="{BA4C8711-8894-4B2F-B957-8714E031CCDF}" srcOrd="1" destOrd="0" presId="urn:microsoft.com/office/officeart/2005/8/layout/orgChart1"/>
    <dgm:cxn modelId="{09F38B26-C2A4-43E9-ABFB-9EB609E184DD}" type="presParOf" srcId="{BA4C8711-8894-4B2F-B957-8714E031CCDF}" destId="{4A817FA8-2DE9-4D1F-A3FA-C4A179911553}" srcOrd="0" destOrd="0" presId="urn:microsoft.com/office/officeart/2005/8/layout/orgChart1"/>
    <dgm:cxn modelId="{1F436140-3416-4323-8C26-65C1F1507F1B}" type="presParOf" srcId="{4A817FA8-2DE9-4D1F-A3FA-C4A179911553}" destId="{9FF99F94-1E98-4BA2-B958-D5D1971E259D}" srcOrd="0" destOrd="0" presId="urn:microsoft.com/office/officeart/2005/8/layout/orgChart1"/>
    <dgm:cxn modelId="{D321BAEC-46B5-44BC-98E8-3FA4EF977DA9}" type="presParOf" srcId="{4A817FA8-2DE9-4D1F-A3FA-C4A179911553}" destId="{6FDADBC1-9367-41DB-BDC6-654404E437FD}" srcOrd="1" destOrd="0" presId="urn:microsoft.com/office/officeart/2005/8/layout/orgChart1"/>
    <dgm:cxn modelId="{B51788B4-755D-4230-9E6B-4C025AB8A14D}" type="presParOf" srcId="{BA4C8711-8894-4B2F-B957-8714E031CCDF}" destId="{8A535776-1A55-4342-B64E-4857C6C0BC2C}" srcOrd="1" destOrd="0" presId="urn:microsoft.com/office/officeart/2005/8/layout/orgChart1"/>
    <dgm:cxn modelId="{99BA8FBB-D626-4D79-92F4-B626EF31B9E2}" type="presParOf" srcId="{BA4C8711-8894-4B2F-B957-8714E031CCDF}" destId="{FBDFD36A-1A19-4B55-81D5-E6CF843AD52F}" srcOrd="2" destOrd="0" presId="urn:microsoft.com/office/officeart/2005/8/layout/orgChart1"/>
    <dgm:cxn modelId="{F5F4808B-957A-46B7-B211-B30E94F20AD6}" type="presParOf" srcId="{70C19142-14DF-4317-BC7C-2ED68725EBDE}" destId="{1C4CB178-4D4F-4037-B7B3-9D1123907B4C}" srcOrd="2" destOrd="0" presId="urn:microsoft.com/office/officeart/2005/8/layout/orgChart1"/>
    <dgm:cxn modelId="{4479B19A-2325-4F73-9811-1C77D72AC867}" type="presParOf" srcId="{70C19142-14DF-4317-BC7C-2ED68725EBDE}" destId="{04069793-B4E9-414C-B2A7-6984F2CA6BC4}" srcOrd="3" destOrd="0" presId="urn:microsoft.com/office/officeart/2005/8/layout/orgChart1"/>
    <dgm:cxn modelId="{78A8008D-0268-4E1B-A8E4-11EAC9551C17}" type="presParOf" srcId="{04069793-B4E9-414C-B2A7-6984F2CA6BC4}" destId="{81C875AA-F29A-4D46-836D-DD9ABFEC6071}" srcOrd="0" destOrd="0" presId="urn:microsoft.com/office/officeart/2005/8/layout/orgChart1"/>
    <dgm:cxn modelId="{16A0CFFA-15FE-40AA-97A2-6E743BFAEF8C}" type="presParOf" srcId="{81C875AA-F29A-4D46-836D-DD9ABFEC6071}" destId="{16CB3466-454C-467E-8155-EE54A74B7945}" srcOrd="0" destOrd="0" presId="urn:microsoft.com/office/officeart/2005/8/layout/orgChart1"/>
    <dgm:cxn modelId="{66D6CE17-210E-4D72-A3B1-00D9B90D8ABF}" type="presParOf" srcId="{81C875AA-F29A-4D46-836D-DD9ABFEC6071}" destId="{3F3CC3C1-4EF8-4AAF-9E43-08B342725DD3}" srcOrd="1" destOrd="0" presId="urn:microsoft.com/office/officeart/2005/8/layout/orgChart1"/>
    <dgm:cxn modelId="{D9BA7708-B5F6-4182-87D6-7D7431B53637}" type="presParOf" srcId="{04069793-B4E9-414C-B2A7-6984F2CA6BC4}" destId="{0428BBD4-E065-4398-AC6A-B88E2391678B}" srcOrd="1" destOrd="0" presId="urn:microsoft.com/office/officeart/2005/8/layout/orgChart1"/>
    <dgm:cxn modelId="{74EC86C0-05F3-456E-9A1C-9E1B886F9B2E}" type="presParOf" srcId="{04069793-B4E9-414C-B2A7-6984F2CA6BC4}" destId="{0AECF3EB-733A-442D-9D86-A7A8624E4C82}" srcOrd="2" destOrd="0" presId="urn:microsoft.com/office/officeart/2005/8/layout/orgChart1"/>
    <dgm:cxn modelId="{69034279-EFDD-4056-9F48-06C689923D87}" type="presParOf" srcId="{70C19142-14DF-4317-BC7C-2ED68725EBDE}" destId="{6247B016-B1CF-4F19-AA98-73749C60613C}" srcOrd="4" destOrd="0" presId="urn:microsoft.com/office/officeart/2005/8/layout/orgChart1"/>
    <dgm:cxn modelId="{F3CE7DA8-E7F5-441D-87E4-459C8A6561B6}" type="presParOf" srcId="{70C19142-14DF-4317-BC7C-2ED68725EBDE}" destId="{9471ECB8-BBC2-4800-9E6F-DA6FA8F21F92}" srcOrd="5" destOrd="0" presId="urn:microsoft.com/office/officeart/2005/8/layout/orgChart1"/>
    <dgm:cxn modelId="{F3E80321-0D19-4F1F-A7A3-6ECB1E7F9E77}" type="presParOf" srcId="{9471ECB8-BBC2-4800-9E6F-DA6FA8F21F92}" destId="{14EFBB29-77F2-4289-8196-9927AD1165CA}" srcOrd="0" destOrd="0" presId="urn:microsoft.com/office/officeart/2005/8/layout/orgChart1"/>
    <dgm:cxn modelId="{21D60A37-9E1D-4DA9-920B-59F64A56EF09}" type="presParOf" srcId="{14EFBB29-77F2-4289-8196-9927AD1165CA}" destId="{3AA4FDE2-CB37-49FB-8AF4-7F882E963B07}" srcOrd="0" destOrd="0" presId="urn:microsoft.com/office/officeart/2005/8/layout/orgChart1"/>
    <dgm:cxn modelId="{59125C7B-02F2-4C5E-B684-76219B74406B}" type="presParOf" srcId="{14EFBB29-77F2-4289-8196-9927AD1165CA}" destId="{C7806FD2-9CD4-4FE2-B4FC-4F628A2FD168}" srcOrd="1" destOrd="0" presId="urn:microsoft.com/office/officeart/2005/8/layout/orgChart1"/>
    <dgm:cxn modelId="{47B74381-76C4-4439-9F23-6C36F9F56D6A}" type="presParOf" srcId="{9471ECB8-BBC2-4800-9E6F-DA6FA8F21F92}" destId="{31391BD1-65DD-4421-B52F-1B7D0C03CBB2}" srcOrd="1" destOrd="0" presId="urn:microsoft.com/office/officeart/2005/8/layout/orgChart1"/>
    <dgm:cxn modelId="{A64DBD17-8F42-4668-9856-D089F3DD424F}" type="presParOf" srcId="{9471ECB8-BBC2-4800-9E6F-DA6FA8F21F92}" destId="{B931CF2E-E381-4917-9D5C-3F3B41428A38}" srcOrd="2" destOrd="0" presId="urn:microsoft.com/office/officeart/2005/8/layout/orgChart1"/>
    <dgm:cxn modelId="{3D420B88-10AD-4084-9650-F83622CD754A}" type="presParOf" srcId="{70C19142-14DF-4317-BC7C-2ED68725EBDE}" destId="{3C28DB40-1670-4A8D-B3C4-84578C8B9164}" srcOrd="6" destOrd="0" presId="urn:microsoft.com/office/officeart/2005/8/layout/orgChart1"/>
    <dgm:cxn modelId="{8ABA823C-2354-475D-BB84-525DB02E92B3}" type="presParOf" srcId="{70C19142-14DF-4317-BC7C-2ED68725EBDE}" destId="{A6F304A5-FC12-4A0B-B777-B69318D5C1C2}" srcOrd="7" destOrd="0" presId="urn:microsoft.com/office/officeart/2005/8/layout/orgChart1"/>
    <dgm:cxn modelId="{222A3407-CA59-4ABD-A277-60FAFFE37220}" type="presParOf" srcId="{A6F304A5-FC12-4A0B-B777-B69318D5C1C2}" destId="{FC771F70-836D-49DC-BDE5-98AA7A6082D9}" srcOrd="0" destOrd="0" presId="urn:microsoft.com/office/officeart/2005/8/layout/orgChart1"/>
    <dgm:cxn modelId="{693E9D58-B63B-4416-BDBB-AF58E354CAFE}" type="presParOf" srcId="{FC771F70-836D-49DC-BDE5-98AA7A6082D9}" destId="{4918039B-A811-41A9-BD3B-E9458A48C4E4}" srcOrd="0" destOrd="0" presId="urn:microsoft.com/office/officeart/2005/8/layout/orgChart1"/>
    <dgm:cxn modelId="{B2549F40-DE08-4239-8598-EFDF23EB5DAD}" type="presParOf" srcId="{FC771F70-836D-49DC-BDE5-98AA7A6082D9}" destId="{86CFBD9E-99E1-4CEA-B2CF-A48B0C29AC84}" srcOrd="1" destOrd="0" presId="urn:microsoft.com/office/officeart/2005/8/layout/orgChart1"/>
    <dgm:cxn modelId="{4C4F88C6-5F68-4B4B-8E1F-D4BEBAB72DF1}" type="presParOf" srcId="{A6F304A5-FC12-4A0B-B777-B69318D5C1C2}" destId="{AD167BD1-8EB8-4DE8-ACF5-4156590F9938}" srcOrd="1" destOrd="0" presId="urn:microsoft.com/office/officeart/2005/8/layout/orgChart1"/>
    <dgm:cxn modelId="{5455EFC0-5618-443D-881C-97208E871F8A}" type="presParOf" srcId="{A6F304A5-FC12-4A0B-B777-B69318D5C1C2}" destId="{064E9378-7C7F-4E76-A2B5-755031D2C30E}" srcOrd="2" destOrd="0" presId="urn:microsoft.com/office/officeart/2005/8/layout/orgChart1"/>
    <dgm:cxn modelId="{5275BEBB-6399-420F-B3AB-3CAAB4BEA192}" type="presParOf" srcId="{70C19142-14DF-4317-BC7C-2ED68725EBDE}" destId="{8EE20E84-369C-4AB1-A5AB-5EFB9F9AF6D7}" srcOrd="8" destOrd="0" presId="urn:microsoft.com/office/officeart/2005/8/layout/orgChart1"/>
    <dgm:cxn modelId="{10A4EE8D-C096-4EA9-9843-694C48105B55}" type="presParOf" srcId="{70C19142-14DF-4317-BC7C-2ED68725EBDE}" destId="{78415C68-EE3D-4B5F-B53A-6D6AB9090266}" srcOrd="9" destOrd="0" presId="urn:microsoft.com/office/officeart/2005/8/layout/orgChart1"/>
    <dgm:cxn modelId="{B44DB0BF-CB98-49FC-A528-F75F7E64FFAE}" type="presParOf" srcId="{78415C68-EE3D-4B5F-B53A-6D6AB9090266}" destId="{29AA9B8A-7470-4226-9273-C963349CF32F}" srcOrd="0" destOrd="0" presId="urn:microsoft.com/office/officeart/2005/8/layout/orgChart1"/>
    <dgm:cxn modelId="{BABC1008-A9D4-48DE-810B-5FF2A8BBDC3F}" type="presParOf" srcId="{29AA9B8A-7470-4226-9273-C963349CF32F}" destId="{38661693-1C35-4842-87A8-320A797ACD17}" srcOrd="0" destOrd="0" presId="urn:microsoft.com/office/officeart/2005/8/layout/orgChart1"/>
    <dgm:cxn modelId="{2388BE63-521B-4273-95D8-09D606CE2C93}" type="presParOf" srcId="{29AA9B8A-7470-4226-9273-C963349CF32F}" destId="{6BB2B8AA-5945-4D3C-B31F-31FBE90E0C93}" srcOrd="1" destOrd="0" presId="urn:microsoft.com/office/officeart/2005/8/layout/orgChart1"/>
    <dgm:cxn modelId="{C2800820-2684-4314-A0F1-9F4584D28E54}" type="presParOf" srcId="{78415C68-EE3D-4B5F-B53A-6D6AB9090266}" destId="{587D3E94-FD91-4132-A603-E088D36C8A8F}" srcOrd="1" destOrd="0" presId="urn:microsoft.com/office/officeart/2005/8/layout/orgChart1"/>
    <dgm:cxn modelId="{88E4A28B-770C-43D2-B6CB-8B23320BA8CF}" type="presParOf" srcId="{78415C68-EE3D-4B5F-B53A-6D6AB9090266}" destId="{5BC2AC3D-DECA-43E0-A585-EAC87A207192}" srcOrd="2" destOrd="0" presId="urn:microsoft.com/office/officeart/2005/8/layout/orgChart1"/>
    <dgm:cxn modelId="{044A755E-23DD-42DF-B98C-2E73B729F1EE}" type="presParOf" srcId="{A6C7ABFB-32D8-4223-8968-48B16559A72E}" destId="{7DC7C733-F1E8-4E46-8715-3832ACAC485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F1DB0-BBCF-42FE-9C3A-FCD7E3F1CBF8}">
      <dsp:nvSpPr>
        <dsp:cNvPr id="0" name=""/>
        <dsp:cNvSpPr/>
      </dsp:nvSpPr>
      <dsp:spPr>
        <a:xfrm>
          <a:off x="3099255" y="0"/>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监督学习</a:t>
          </a:r>
          <a:endParaRPr lang="zh-CN" altLang="en-US" sz="2400" b="1" kern="1200">
            <a:latin typeface="微软雅黑" panose="020B0503020204020204" pitchFamily="34" charset="-122"/>
            <a:ea typeface="微软雅黑" panose="020B0503020204020204" pitchFamily="34" charset="-122"/>
          </a:endParaRPr>
        </a:p>
      </dsp:txBody>
      <dsp:txXfrm>
        <a:off x="3126075" y="26820"/>
        <a:ext cx="1319903" cy="862055"/>
      </dsp:txXfrm>
    </dsp:sp>
    <dsp:sp modelId="{E7D20A3C-C4DC-453E-B7FC-17BC0DC4150C}">
      <dsp:nvSpPr>
        <dsp:cNvPr id="0" name=""/>
        <dsp:cNvSpPr/>
      </dsp:nvSpPr>
      <dsp:spPr>
        <a:xfrm>
          <a:off x="2000419" y="915695"/>
          <a:ext cx="1785607" cy="366278"/>
        </a:xfrm>
        <a:custGeom>
          <a:avLst/>
          <a:gdLst/>
          <a:ahLst/>
          <a:cxnLst/>
          <a:rect l="0" t="0" r="0" b="0"/>
          <a:pathLst>
            <a:path>
              <a:moveTo>
                <a:pt x="1785607" y="0"/>
              </a:moveTo>
              <a:lnTo>
                <a:pt x="1785607" y="183139"/>
              </a:lnTo>
              <a:lnTo>
                <a:pt x="0" y="183139"/>
              </a:lnTo>
              <a:lnTo>
                <a:pt x="0" y="3662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F456A-7798-429E-A0BF-A8C6FA1B53F0}">
      <dsp:nvSpPr>
        <dsp:cNvPr id="0" name=""/>
        <dsp:cNvSpPr/>
      </dsp:nvSpPr>
      <dsp:spPr>
        <a:xfrm>
          <a:off x="1313647" y="1281974"/>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回归问题</a:t>
          </a:r>
          <a:endParaRPr lang="zh-CN" altLang="en-US" sz="2400" b="1" kern="1200">
            <a:latin typeface="微软雅黑" panose="020B0503020204020204" pitchFamily="34" charset="-122"/>
            <a:ea typeface="微软雅黑" panose="020B0503020204020204" pitchFamily="34" charset="-122"/>
          </a:endParaRPr>
        </a:p>
      </dsp:txBody>
      <dsp:txXfrm>
        <a:off x="1340467" y="1308794"/>
        <a:ext cx="1319903" cy="862055"/>
      </dsp:txXfrm>
    </dsp:sp>
    <dsp:sp modelId="{D3BE0E16-9691-4A72-888D-FD40F1202A68}">
      <dsp:nvSpPr>
        <dsp:cNvPr id="0" name=""/>
        <dsp:cNvSpPr/>
      </dsp:nvSpPr>
      <dsp:spPr>
        <a:xfrm>
          <a:off x="1107616" y="2197670"/>
          <a:ext cx="892803" cy="366278"/>
        </a:xfrm>
        <a:custGeom>
          <a:avLst/>
          <a:gdLst/>
          <a:ahLst/>
          <a:cxnLst/>
          <a:rect l="0" t="0" r="0" b="0"/>
          <a:pathLst>
            <a:path>
              <a:moveTo>
                <a:pt x="892803" y="0"/>
              </a:moveTo>
              <a:lnTo>
                <a:pt x="892803" y="183139"/>
              </a:lnTo>
              <a:lnTo>
                <a:pt x="0" y="183139"/>
              </a:lnTo>
              <a:lnTo>
                <a:pt x="0" y="3662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26D9C5-D10A-40E4-AEC8-994C5B9F13E2}">
      <dsp:nvSpPr>
        <dsp:cNvPr id="0" name=""/>
        <dsp:cNvSpPr/>
      </dsp:nvSpPr>
      <dsp:spPr>
        <a:xfrm>
          <a:off x="420844" y="2563948"/>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线性关系</a:t>
          </a:r>
          <a:endParaRPr lang="zh-CN" altLang="en-US" sz="2400" b="1" kern="1200">
            <a:latin typeface="微软雅黑" panose="020B0503020204020204" pitchFamily="34" charset="-122"/>
            <a:ea typeface="微软雅黑" panose="020B0503020204020204" pitchFamily="34" charset="-122"/>
          </a:endParaRPr>
        </a:p>
      </dsp:txBody>
      <dsp:txXfrm>
        <a:off x="447664" y="2590768"/>
        <a:ext cx="1319903" cy="862055"/>
      </dsp:txXfrm>
    </dsp:sp>
    <dsp:sp modelId="{FED1F02C-BC67-4A3E-8B29-324423238FE5}">
      <dsp:nvSpPr>
        <dsp:cNvPr id="0" name=""/>
        <dsp:cNvSpPr/>
      </dsp:nvSpPr>
      <dsp:spPr>
        <a:xfrm>
          <a:off x="2000419" y="2197670"/>
          <a:ext cx="892803" cy="366278"/>
        </a:xfrm>
        <a:custGeom>
          <a:avLst/>
          <a:gdLst/>
          <a:ahLst/>
          <a:cxnLst/>
          <a:rect l="0" t="0" r="0" b="0"/>
          <a:pathLst>
            <a:path>
              <a:moveTo>
                <a:pt x="0" y="0"/>
              </a:moveTo>
              <a:lnTo>
                <a:pt x="0" y="183139"/>
              </a:lnTo>
              <a:lnTo>
                <a:pt x="892803" y="183139"/>
              </a:lnTo>
              <a:lnTo>
                <a:pt x="892803" y="3662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F5E059-2144-46F9-953C-41D8B404D48F}">
      <dsp:nvSpPr>
        <dsp:cNvPr id="0" name=""/>
        <dsp:cNvSpPr/>
      </dsp:nvSpPr>
      <dsp:spPr>
        <a:xfrm>
          <a:off x="2206451" y="2563948"/>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非线性关系</a:t>
          </a:r>
          <a:endParaRPr lang="zh-CN" altLang="en-US" sz="2400" b="1" kern="1200">
            <a:latin typeface="微软雅黑" panose="020B0503020204020204" pitchFamily="34" charset="-122"/>
            <a:ea typeface="微软雅黑" panose="020B0503020204020204" pitchFamily="34" charset="-122"/>
          </a:endParaRPr>
        </a:p>
      </dsp:txBody>
      <dsp:txXfrm>
        <a:off x="2233271" y="2590768"/>
        <a:ext cx="1319903" cy="862055"/>
      </dsp:txXfrm>
    </dsp:sp>
    <dsp:sp modelId="{D995AA8A-19FA-4970-BC3D-4E9D09E35AEB}">
      <dsp:nvSpPr>
        <dsp:cNvPr id="0" name=""/>
        <dsp:cNvSpPr/>
      </dsp:nvSpPr>
      <dsp:spPr>
        <a:xfrm>
          <a:off x="3786027" y="915695"/>
          <a:ext cx="1785607" cy="366278"/>
        </a:xfrm>
        <a:custGeom>
          <a:avLst/>
          <a:gdLst/>
          <a:ahLst/>
          <a:cxnLst/>
          <a:rect l="0" t="0" r="0" b="0"/>
          <a:pathLst>
            <a:path>
              <a:moveTo>
                <a:pt x="0" y="0"/>
              </a:moveTo>
              <a:lnTo>
                <a:pt x="0" y="183139"/>
              </a:lnTo>
              <a:lnTo>
                <a:pt x="1785607" y="183139"/>
              </a:lnTo>
              <a:lnTo>
                <a:pt x="1785607" y="3662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871B8D-101B-494F-AB03-8AD47CC61809}">
      <dsp:nvSpPr>
        <dsp:cNvPr id="0" name=""/>
        <dsp:cNvSpPr/>
      </dsp:nvSpPr>
      <dsp:spPr>
        <a:xfrm>
          <a:off x="4884862" y="1281974"/>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分类问题</a:t>
          </a:r>
          <a:endParaRPr lang="zh-CN" altLang="en-US" sz="2400" b="1" kern="1200">
            <a:latin typeface="微软雅黑" panose="020B0503020204020204" pitchFamily="34" charset="-122"/>
            <a:ea typeface="微软雅黑" panose="020B0503020204020204" pitchFamily="34" charset="-122"/>
          </a:endParaRPr>
        </a:p>
      </dsp:txBody>
      <dsp:txXfrm>
        <a:off x="4911682" y="1308794"/>
        <a:ext cx="1319903" cy="862055"/>
      </dsp:txXfrm>
    </dsp:sp>
    <dsp:sp modelId="{4E8FB9FC-7418-4B02-849A-79F66703AFF4}">
      <dsp:nvSpPr>
        <dsp:cNvPr id="0" name=""/>
        <dsp:cNvSpPr/>
      </dsp:nvSpPr>
      <dsp:spPr>
        <a:xfrm>
          <a:off x="4678830" y="2197670"/>
          <a:ext cx="892803" cy="366278"/>
        </a:xfrm>
        <a:custGeom>
          <a:avLst/>
          <a:gdLst/>
          <a:ahLst/>
          <a:cxnLst/>
          <a:rect l="0" t="0" r="0" b="0"/>
          <a:pathLst>
            <a:path>
              <a:moveTo>
                <a:pt x="892803" y="0"/>
              </a:moveTo>
              <a:lnTo>
                <a:pt x="892803" y="183139"/>
              </a:lnTo>
              <a:lnTo>
                <a:pt x="0" y="183139"/>
              </a:lnTo>
              <a:lnTo>
                <a:pt x="0" y="3662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700854-761E-4C12-AE8E-B206BD757ACD}">
      <dsp:nvSpPr>
        <dsp:cNvPr id="0" name=""/>
        <dsp:cNvSpPr/>
      </dsp:nvSpPr>
      <dsp:spPr>
        <a:xfrm>
          <a:off x="3992058" y="2563948"/>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线性可分</a:t>
          </a:r>
          <a:endParaRPr lang="zh-CN" altLang="en-US" sz="2400" b="1" kern="1200">
            <a:latin typeface="微软雅黑" panose="020B0503020204020204" pitchFamily="34" charset="-122"/>
            <a:ea typeface="微软雅黑" panose="020B0503020204020204" pitchFamily="34" charset="-122"/>
          </a:endParaRPr>
        </a:p>
      </dsp:txBody>
      <dsp:txXfrm>
        <a:off x="4018878" y="2590768"/>
        <a:ext cx="1319903" cy="862055"/>
      </dsp:txXfrm>
    </dsp:sp>
    <dsp:sp modelId="{D182CD24-0D79-4D77-B7C7-100A9CCB92BC}">
      <dsp:nvSpPr>
        <dsp:cNvPr id="0" name=""/>
        <dsp:cNvSpPr/>
      </dsp:nvSpPr>
      <dsp:spPr>
        <a:xfrm>
          <a:off x="5571634" y="2197670"/>
          <a:ext cx="892803" cy="366278"/>
        </a:xfrm>
        <a:custGeom>
          <a:avLst/>
          <a:gdLst/>
          <a:ahLst/>
          <a:cxnLst/>
          <a:rect l="0" t="0" r="0" b="0"/>
          <a:pathLst>
            <a:path>
              <a:moveTo>
                <a:pt x="0" y="0"/>
              </a:moveTo>
              <a:lnTo>
                <a:pt x="0" y="183139"/>
              </a:lnTo>
              <a:lnTo>
                <a:pt x="892803" y="183139"/>
              </a:lnTo>
              <a:lnTo>
                <a:pt x="892803" y="3662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6C56F4-ED56-40F2-A53B-859BF24C5C32}">
      <dsp:nvSpPr>
        <dsp:cNvPr id="0" name=""/>
        <dsp:cNvSpPr/>
      </dsp:nvSpPr>
      <dsp:spPr>
        <a:xfrm>
          <a:off x="5777665" y="2563948"/>
          <a:ext cx="1373543" cy="91569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线性不可分</a:t>
          </a:r>
          <a:endParaRPr lang="zh-CN" altLang="en-US" sz="2400" b="1" kern="1200">
            <a:latin typeface="微软雅黑" panose="020B0503020204020204" pitchFamily="34" charset="-122"/>
            <a:ea typeface="微软雅黑" panose="020B0503020204020204" pitchFamily="34" charset="-122"/>
          </a:endParaRPr>
        </a:p>
      </dsp:txBody>
      <dsp:txXfrm>
        <a:off x="5804485" y="2590768"/>
        <a:ext cx="1319903" cy="862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7B016-B1CF-4F19-AA98-73749C60613C}">
      <dsp:nvSpPr>
        <dsp:cNvPr id="0" name=""/>
        <dsp:cNvSpPr/>
      </dsp:nvSpPr>
      <dsp:spPr>
        <a:xfrm>
          <a:off x="3367409" y="1144176"/>
          <a:ext cx="2382466" cy="413485"/>
        </a:xfrm>
        <a:custGeom>
          <a:avLst/>
          <a:gdLst/>
          <a:ahLst/>
          <a:cxnLst/>
          <a:rect l="0" t="0" r="0" b="0"/>
          <a:pathLst>
            <a:path>
              <a:moveTo>
                <a:pt x="0" y="0"/>
              </a:moveTo>
              <a:lnTo>
                <a:pt x="0" y="206742"/>
              </a:lnTo>
              <a:lnTo>
                <a:pt x="2382466" y="206742"/>
              </a:lnTo>
              <a:lnTo>
                <a:pt x="2382466" y="413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CB178-4D4F-4037-B7B3-9D1123907B4C}">
      <dsp:nvSpPr>
        <dsp:cNvPr id="0" name=""/>
        <dsp:cNvSpPr/>
      </dsp:nvSpPr>
      <dsp:spPr>
        <a:xfrm>
          <a:off x="3321689" y="1144176"/>
          <a:ext cx="91440" cy="413485"/>
        </a:xfrm>
        <a:custGeom>
          <a:avLst/>
          <a:gdLst/>
          <a:ahLst/>
          <a:cxnLst/>
          <a:rect l="0" t="0" r="0" b="0"/>
          <a:pathLst>
            <a:path>
              <a:moveTo>
                <a:pt x="45720" y="0"/>
              </a:moveTo>
              <a:lnTo>
                <a:pt x="45720" y="413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B3E792-59B9-4ED0-AC62-52096AACD0D0}">
      <dsp:nvSpPr>
        <dsp:cNvPr id="0" name=""/>
        <dsp:cNvSpPr/>
      </dsp:nvSpPr>
      <dsp:spPr>
        <a:xfrm>
          <a:off x="984942" y="1144176"/>
          <a:ext cx="2382466" cy="413485"/>
        </a:xfrm>
        <a:custGeom>
          <a:avLst/>
          <a:gdLst/>
          <a:ahLst/>
          <a:cxnLst/>
          <a:rect l="0" t="0" r="0" b="0"/>
          <a:pathLst>
            <a:path>
              <a:moveTo>
                <a:pt x="2382466" y="0"/>
              </a:moveTo>
              <a:lnTo>
                <a:pt x="2382466" y="206742"/>
              </a:lnTo>
              <a:lnTo>
                <a:pt x="0" y="206742"/>
              </a:lnTo>
              <a:lnTo>
                <a:pt x="0" y="413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C0CD9-7FEB-4C59-98F9-A829E2C96C42}">
      <dsp:nvSpPr>
        <dsp:cNvPr id="0" name=""/>
        <dsp:cNvSpPr/>
      </dsp:nvSpPr>
      <dsp:spPr>
        <a:xfrm>
          <a:off x="2159341" y="159686"/>
          <a:ext cx="2416136" cy="98449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无监督学习</a:t>
          </a:r>
          <a:endParaRPr lang="zh-CN" altLang="en-US" sz="2400" b="1" kern="1200">
            <a:latin typeface="微软雅黑" panose="020B0503020204020204" pitchFamily="34" charset="-122"/>
            <a:ea typeface="微软雅黑" panose="020B0503020204020204" pitchFamily="34" charset="-122"/>
          </a:endParaRPr>
        </a:p>
      </dsp:txBody>
      <dsp:txXfrm>
        <a:off x="2159341" y="159686"/>
        <a:ext cx="2416136" cy="984490"/>
      </dsp:txXfrm>
    </dsp:sp>
    <dsp:sp modelId="{9FF99F94-1E98-4BA2-B958-D5D1971E259D}">
      <dsp:nvSpPr>
        <dsp:cNvPr id="0" name=""/>
        <dsp:cNvSpPr/>
      </dsp:nvSpPr>
      <dsp:spPr>
        <a:xfrm>
          <a:off x="452" y="1557662"/>
          <a:ext cx="1968980" cy="98449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降维方法</a:t>
          </a:r>
          <a:endParaRPr lang="zh-CN" altLang="en-US" sz="2400" b="1" kern="1200" dirty="0">
            <a:latin typeface="微软雅黑" panose="020B0503020204020204" pitchFamily="34" charset="-122"/>
            <a:ea typeface="微软雅黑" panose="020B0503020204020204" pitchFamily="34" charset="-122"/>
          </a:endParaRPr>
        </a:p>
      </dsp:txBody>
      <dsp:txXfrm>
        <a:off x="452" y="1557662"/>
        <a:ext cx="1968980" cy="984490"/>
      </dsp:txXfrm>
    </dsp:sp>
    <dsp:sp modelId="{16CB3466-454C-467E-8155-EE54A74B7945}">
      <dsp:nvSpPr>
        <dsp:cNvPr id="0" name=""/>
        <dsp:cNvSpPr/>
      </dsp:nvSpPr>
      <dsp:spPr>
        <a:xfrm>
          <a:off x="2382919" y="1557662"/>
          <a:ext cx="1968980" cy="98449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聚类算法</a:t>
          </a:r>
          <a:endParaRPr lang="zh-CN" altLang="en-US" sz="2400" b="1" kern="1200">
            <a:latin typeface="微软雅黑" panose="020B0503020204020204" pitchFamily="34" charset="-122"/>
            <a:ea typeface="微软雅黑" panose="020B0503020204020204" pitchFamily="34" charset="-122"/>
          </a:endParaRPr>
        </a:p>
      </dsp:txBody>
      <dsp:txXfrm>
        <a:off x="2382919" y="1557662"/>
        <a:ext cx="1968980" cy="984490"/>
      </dsp:txXfrm>
    </dsp:sp>
    <dsp:sp modelId="{3AA4FDE2-CB37-49FB-8AF4-7F882E963B07}">
      <dsp:nvSpPr>
        <dsp:cNvPr id="0" name=""/>
        <dsp:cNvSpPr/>
      </dsp:nvSpPr>
      <dsp:spPr>
        <a:xfrm>
          <a:off x="4765385" y="1557662"/>
          <a:ext cx="1968980" cy="984490"/>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高斯混合模型</a:t>
          </a:r>
          <a:endParaRPr lang="zh-CN" altLang="en-US" sz="2400" b="1" kern="1200" dirty="0">
            <a:latin typeface="微软雅黑" panose="020B0503020204020204" pitchFamily="34" charset="-122"/>
            <a:ea typeface="微软雅黑" panose="020B0503020204020204" pitchFamily="34" charset="-122"/>
          </a:endParaRPr>
        </a:p>
      </dsp:txBody>
      <dsp:txXfrm>
        <a:off x="4765385" y="1557662"/>
        <a:ext cx="1968980" cy="984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6E7B-8A94-49C2-8BA7-61D425E738FF}">
      <dsp:nvSpPr>
        <dsp:cNvPr id="0" name=""/>
        <dsp:cNvSpPr/>
      </dsp:nvSpPr>
      <dsp:spPr>
        <a:xfrm>
          <a:off x="4284475" y="1269355"/>
          <a:ext cx="3355628" cy="388254"/>
        </a:xfrm>
        <a:custGeom>
          <a:avLst/>
          <a:gdLst/>
          <a:ahLst/>
          <a:cxnLst/>
          <a:rect l="0" t="0" r="0" b="0"/>
          <a:pathLst>
            <a:path>
              <a:moveTo>
                <a:pt x="0" y="0"/>
              </a:moveTo>
              <a:lnTo>
                <a:pt x="0" y="194127"/>
              </a:lnTo>
              <a:lnTo>
                <a:pt x="3355628" y="194127"/>
              </a:lnTo>
              <a:lnTo>
                <a:pt x="3355628" y="38825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47B016-B1CF-4F19-AA98-73749C60613C}">
      <dsp:nvSpPr>
        <dsp:cNvPr id="0" name=""/>
        <dsp:cNvSpPr/>
      </dsp:nvSpPr>
      <dsp:spPr>
        <a:xfrm>
          <a:off x="4284475" y="1269355"/>
          <a:ext cx="1118542" cy="388254"/>
        </a:xfrm>
        <a:custGeom>
          <a:avLst/>
          <a:gdLst/>
          <a:ahLst/>
          <a:cxnLst/>
          <a:rect l="0" t="0" r="0" b="0"/>
          <a:pathLst>
            <a:path>
              <a:moveTo>
                <a:pt x="0" y="0"/>
              </a:moveTo>
              <a:lnTo>
                <a:pt x="0" y="194127"/>
              </a:lnTo>
              <a:lnTo>
                <a:pt x="1118542" y="194127"/>
              </a:lnTo>
              <a:lnTo>
                <a:pt x="1118542" y="38825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CB178-4D4F-4037-B7B3-9D1123907B4C}">
      <dsp:nvSpPr>
        <dsp:cNvPr id="0" name=""/>
        <dsp:cNvSpPr/>
      </dsp:nvSpPr>
      <dsp:spPr>
        <a:xfrm>
          <a:off x="3165933" y="1269355"/>
          <a:ext cx="1118542" cy="388254"/>
        </a:xfrm>
        <a:custGeom>
          <a:avLst/>
          <a:gdLst/>
          <a:ahLst/>
          <a:cxnLst/>
          <a:rect l="0" t="0" r="0" b="0"/>
          <a:pathLst>
            <a:path>
              <a:moveTo>
                <a:pt x="1118542" y="0"/>
              </a:moveTo>
              <a:lnTo>
                <a:pt x="1118542" y="194127"/>
              </a:lnTo>
              <a:lnTo>
                <a:pt x="0" y="194127"/>
              </a:lnTo>
              <a:lnTo>
                <a:pt x="0" y="38825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B3E792-59B9-4ED0-AC62-52096AACD0D0}">
      <dsp:nvSpPr>
        <dsp:cNvPr id="0" name=""/>
        <dsp:cNvSpPr/>
      </dsp:nvSpPr>
      <dsp:spPr>
        <a:xfrm>
          <a:off x="928847" y="1269355"/>
          <a:ext cx="3355628" cy="388254"/>
        </a:xfrm>
        <a:custGeom>
          <a:avLst/>
          <a:gdLst/>
          <a:ahLst/>
          <a:cxnLst/>
          <a:rect l="0" t="0" r="0" b="0"/>
          <a:pathLst>
            <a:path>
              <a:moveTo>
                <a:pt x="3355628" y="0"/>
              </a:moveTo>
              <a:lnTo>
                <a:pt x="3355628" y="194127"/>
              </a:lnTo>
              <a:lnTo>
                <a:pt x="0" y="194127"/>
              </a:lnTo>
              <a:lnTo>
                <a:pt x="0" y="38825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C0CD9-7FEB-4C59-98F9-A829E2C96C42}">
      <dsp:nvSpPr>
        <dsp:cNvPr id="0" name=""/>
        <dsp:cNvSpPr/>
      </dsp:nvSpPr>
      <dsp:spPr>
        <a:xfrm>
          <a:off x="3150125" y="344939"/>
          <a:ext cx="226870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半监督学习</a:t>
          </a:r>
          <a:endParaRPr lang="zh-CN" altLang="en-US" sz="2400" b="1" kern="1200" dirty="0">
            <a:latin typeface="微软雅黑" panose="020B0503020204020204" pitchFamily="34" charset="-122"/>
            <a:ea typeface="微软雅黑" panose="020B0503020204020204" pitchFamily="34" charset="-122"/>
          </a:endParaRPr>
        </a:p>
      </dsp:txBody>
      <dsp:txXfrm>
        <a:off x="3150125" y="344939"/>
        <a:ext cx="2268700" cy="924415"/>
      </dsp:txXfrm>
    </dsp:sp>
    <dsp:sp modelId="{9FF99F94-1E98-4BA2-B958-D5D1971E259D}">
      <dsp:nvSpPr>
        <dsp:cNvPr id="0" name=""/>
        <dsp:cNvSpPr/>
      </dsp:nvSpPr>
      <dsp:spPr>
        <a:xfrm>
          <a:off x="4432" y="1657609"/>
          <a:ext cx="184883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生成式半监督学习</a:t>
          </a:r>
          <a:endParaRPr lang="zh-CN" altLang="en-US" sz="2400" b="1" kern="1200" dirty="0">
            <a:latin typeface="微软雅黑" panose="020B0503020204020204" pitchFamily="34" charset="-122"/>
            <a:ea typeface="微软雅黑" panose="020B0503020204020204" pitchFamily="34" charset="-122"/>
          </a:endParaRPr>
        </a:p>
      </dsp:txBody>
      <dsp:txXfrm>
        <a:off x="4432" y="1657609"/>
        <a:ext cx="1848830" cy="924415"/>
      </dsp:txXfrm>
    </dsp:sp>
    <dsp:sp modelId="{16CB3466-454C-467E-8155-EE54A74B7945}">
      <dsp:nvSpPr>
        <dsp:cNvPr id="0" name=""/>
        <dsp:cNvSpPr/>
      </dsp:nvSpPr>
      <dsp:spPr>
        <a:xfrm>
          <a:off x="2241517" y="1657609"/>
          <a:ext cx="184883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图半监督学习</a:t>
          </a:r>
          <a:endParaRPr lang="zh-CN" altLang="en-US" sz="2400" b="1" kern="1200" dirty="0">
            <a:latin typeface="微软雅黑" panose="020B0503020204020204" pitchFamily="34" charset="-122"/>
            <a:ea typeface="微软雅黑" panose="020B0503020204020204" pitchFamily="34" charset="-122"/>
          </a:endParaRPr>
        </a:p>
      </dsp:txBody>
      <dsp:txXfrm>
        <a:off x="2241517" y="1657609"/>
        <a:ext cx="1848830" cy="924415"/>
      </dsp:txXfrm>
    </dsp:sp>
    <dsp:sp modelId="{3AA4FDE2-CB37-49FB-8AF4-7F882E963B07}">
      <dsp:nvSpPr>
        <dsp:cNvPr id="0" name=""/>
        <dsp:cNvSpPr/>
      </dsp:nvSpPr>
      <dsp:spPr>
        <a:xfrm>
          <a:off x="4478603" y="1657609"/>
          <a:ext cx="184883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半监督</a:t>
          </a:r>
          <a:r>
            <a:rPr lang="en-US" altLang="zh-CN" sz="2400" b="1" kern="1200" smtClean="0">
              <a:latin typeface="微软雅黑" panose="020B0503020204020204" pitchFamily="34" charset="-122"/>
              <a:ea typeface="微软雅黑" panose="020B0503020204020204" pitchFamily="34" charset="-122"/>
            </a:rPr>
            <a:t>SVM</a:t>
          </a:r>
          <a:endParaRPr lang="zh-CN" altLang="en-US" sz="2400" b="1" kern="1200">
            <a:latin typeface="微软雅黑" panose="020B0503020204020204" pitchFamily="34" charset="-122"/>
            <a:ea typeface="微软雅黑" panose="020B0503020204020204" pitchFamily="34" charset="-122"/>
          </a:endParaRPr>
        </a:p>
      </dsp:txBody>
      <dsp:txXfrm>
        <a:off x="4478603" y="1657609"/>
        <a:ext cx="1848830" cy="924415"/>
      </dsp:txXfrm>
    </dsp:sp>
    <dsp:sp modelId="{23579237-3358-4410-88B9-68C12A864126}">
      <dsp:nvSpPr>
        <dsp:cNvPr id="0" name=""/>
        <dsp:cNvSpPr/>
      </dsp:nvSpPr>
      <dsp:spPr>
        <a:xfrm>
          <a:off x="6715688" y="1657609"/>
          <a:ext cx="1848830" cy="924415"/>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smtClean="0">
              <a:latin typeface="微软雅黑" panose="020B0503020204020204" pitchFamily="34" charset="-122"/>
              <a:ea typeface="微软雅黑" panose="020B0503020204020204" pitchFamily="34" charset="-122"/>
            </a:rPr>
            <a:t>半监督聚类</a:t>
          </a:r>
          <a:endParaRPr lang="zh-CN" altLang="en-US" sz="2400" b="1" kern="1200">
            <a:latin typeface="微软雅黑" panose="020B0503020204020204" pitchFamily="34" charset="-122"/>
            <a:ea typeface="微软雅黑" panose="020B0503020204020204" pitchFamily="34" charset="-122"/>
          </a:endParaRPr>
        </a:p>
      </dsp:txBody>
      <dsp:txXfrm>
        <a:off x="6715688" y="1657609"/>
        <a:ext cx="1848830" cy="924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30004-7FDE-42BD-B7D6-4435956D005E}">
      <dsp:nvSpPr>
        <dsp:cNvPr id="0" name=""/>
        <dsp:cNvSpPr/>
      </dsp:nvSpPr>
      <dsp:spPr>
        <a:xfrm>
          <a:off x="2416328" y="2240140"/>
          <a:ext cx="482746" cy="1556857"/>
        </a:xfrm>
        <a:custGeom>
          <a:avLst/>
          <a:gdLst/>
          <a:ahLst/>
          <a:cxnLst/>
          <a:rect l="0" t="0" r="0" b="0"/>
          <a:pathLst>
            <a:path>
              <a:moveTo>
                <a:pt x="0" y="0"/>
              </a:moveTo>
              <a:lnTo>
                <a:pt x="241373" y="0"/>
              </a:lnTo>
              <a:lnTo>
                <a:pt x="241373" y="1556857"/>
              </a:lnTo>
              <a:lnTo>
                <a:pt x="482746" y="155685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36902C-736C-4D27-B659-DAB17846591B}">
      <dsp:nvSpPr>
        <dsp:cNvPr id="0" name=""/>
        <dsp:cNvSpPr/>
      </dsp:nvSpPr>
      <dsp:spPr>
        <a:xfrm>
          <a:off x="2416328" y="2240140"/>
          <a:ext cx="482746" cy="518952"/>
        </a:xfrm>
        <a:custGeom>
          <a:avLst/>
          <a:gdLst/>
          <a:ahLst/>
          <a:cxnLst/>
          <a:rect l="0" t="0" r="0" b="0"/>
          <a:pathLst>
            <a:path>
              <a:moveTo>
                <a:pt x="0" y="0"/>
              </a:moveTo>
              <a:lnTo>
                <a:pt x="241373" y="0"/>
              </a:lnTo>
              <a:lnTo>
                <a:pt x="241373" y="518952"/>
              </a:lnTo>
              <a:lnTo>
                <a:pt x="482746" y="51895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47B3AF-2105-4740-962F-CAB016A6E6C9}">
      <dsp:nvSpPr>
        <dsp:cNvPr id="0" name=""/>
        <dsp:cNvSpPr/>
      </dsp:nvSpPr>
      <dsp:spPr>
        <a:xfrm>
          <a:off x="2416328" y="1721187"/>
          <a:ext cx="482746" cy="518952"/>
        </a:xfrm>
        <a:custGeom>
          <a:avLst/>
          <a:gdLst/>
          <a:ahLst/>
          <a:cxnLst/>
          <a:rect l="0" t="0" r="0" b="0"/>
          <a:pathLst>
            <a:path>
              <a:moveTo>
                <a:pt x="0" y="518952"/>
              </a:moveTo>
              <a:lnTo>
                <a:pt x="241373" y="518952"/>
              </a:lnTo>
              <a:lnTo>
                <a:pt x="241373" y="0"/>
              </a:lnTo>
              <a:lnTo>
                <a:pt x="4827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FD4DB2-24F8-43D9-A2F6-4DDA53F55B1F}">
      <dsp:nvSpPr>
        <dsp:cNvPr id="0" name=""/>
        <dsp:cNvSpPr/>
      </dsp:nvSpPr>
      <dsp:spPr>
        <a:xfrm>
          <a:off x="2416328" y="683282"/>
          <a:ext cx="482746" cy="1556857"/>
        </a:xfrm>
        <a:custGeom>
          <a:avLst/>
          <a:gdLst/>
          <a:ahLst/>
          <a:cxnLst/>
          <a:rect l="0" t="0" r="0" b="0"/>
          <a:pathLst>
            <a:path>
              <a:moveTo>
                <a:pt x="0" y="1556857"/>
              </a:moveTo>
              <a:lnTo>
                <a:pt x="241373" y="1556857"/>
              </a:lnTo>
              <a:lnTo>
                <a:pt x="241373" y="0"/>
              </a:lnTo>
              <a:lnTo>
                <a:pt x="4827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91CFE7-B860-4738-BA2B-C7B1B660CE26}">
      <dsp:nvSpPr>
        <dsp:cNvPr id="0" name=""/>
        <dsp:cNvSpPr/>
      </dsp:nvSpPr>
      <dsp:spPr>
        <a:xfrm>
          <a:off x="2595" y="1872045"/>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强化学习</a:t>
          </a:r>
          <a:endParaRPr lang="zh-CN" altLang="en-US" sz="2400" b="1" kern="1200" dirty="0">
            <a:latin typeface="微软雅黑" panose="020B0503020204020204" pitchFamily="34" charset="-122"/>
            <a:ea typeface="微软雅黑" panose="020B0503020204020204" pitchFamily="34" charset="-122"/>
          </a:endParaRPr>
        </a:p>
      </dsp:txBody>
      <dsp:txXfrm>
        <a:off x="2595" y="1872045"/>
        <a:ext cx="2413732" cy="736188"/>
      </dsp:txXfrm>
    </dsp:sp>
    <dsp:sp modelId="{91103C5F-37F1-4728-8889-30995654EF10}">
      <dsp:nvSpPr>
        <dsp:cNvPr id="0" name=""/>
        <dsp:cNvSpPr/>
      </dsp:nvSpPr>
      <dsp:spPr>
        <a:xfrm>
          <a:off x="2899074" y="315188"/>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smtClean="0">
              <a:latin typeface="微软雅黑" panose="020B0503020204020204" pitchFamily="34" charset="-122"/>
              <a:ea typeface="微软雅黑" panose="020B0503020204020204" pitchFamily="34" charset="-122"/>
            </a:rPr>
            <a:t>Model-based RL</a:t>
          </a:r>
          <a:endParaRPr lang="zh-CN" altLang="en-US" sz="2400" b="1" kern="1200" dirty="0">
            <a:latin typeface="微软雅黑" panose="020B0503020204020204" pitchFamily="34" charset="-122"/>
            <a:ea typeface="微软雅黑" panose="020B0503020204020204" pitchFamily="34" charset="-122"/>
          </a:endParaRPr>
        </a:p>
      </dsp:txBody>
      <dsp:txXfrm>
        <a:off x="2899074" y="315188"/>
        <a:ext cx="2413732" cy="736188"/>
      </dsp:txXfrm>
    </dsp:sp>
    <dsp:sp modelId="{0E4EF363-0F18-4701-9319-EEAADDC1B4E1}">
      <dsp:nvSpPr>
        <dsp:cNvPr id="0" name=""/>
        <dsp:cNvSpPr/>
      </dsp:nvSpPr>
      <dsp:spPr>
        <a:xfrm>
          <a:off x="2899074" y="1353093"/>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latin typeface="微软雅黑" panose="020B0503020204020204" pitchFamily="34" charset="-122"/>
              <a:ea typeface="微软雅黑" panose="020B0503020204020204" pitchFamily="34" charset="-122"/>
            </a:rPr>
            <a:t>Model-free RL</a:t>
          </a:r>
          <a:endParaRPr lang="zh-CN" altLang="en-US" sz="2400" b="1" kern="1200" dirty="0">
            <a:latin typeface="微软雅黑" panose="020B0503020204020204" pitchFamily="34" charset="-122"/>
            <a:ea typeface="微软雅黑" panose="020B0503020204020204" pitchFamily="34" charset="-122"/>
          </a:endParaRPr>
        </a:p>
      </dsp:txBody>
      <dsp:txXfrm>
        <a:off x="2899074" y="1353093"/>
        <a:ext cx="2413732" cy="736188"/>
      </dsp:txXfrm>
    </dsp:sp>
    <dsp:sp modelId="{76D88BDB-62F2-4874-B6BB-C54734B1D411}">
      <dsp:nvSpPr>
        <dsp:cNvPr id="0" name=""/>
        <dsp:cNvSpPr/>
      </dsp:nvSpPr>
      <dsp:spPr>
        <a:xfrm>
          <a:off x="2899074" y="2390998"/>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smtClean="0">
              <a:latin typeface="微软雅黑" panose="020B0503020204020204" pitchFamily="34" charset="-122"/>
              <a:ea typeface="微软雅黑" panose="020B0503020204020204" pitchFamily="34" charset="-122"/>
            </a:rPr>
            <a:t>Active RL</a:t>
          </a:r>
          <a:endParaRPr lang="zh-CN" altLang="en-US" sz="2400" b="1" kern="1200">
            <a:latin typeface="微软雅黑" panose="020B0503020204020204" pitchFamily="34" charset="-122"/>
            <a:ea typeface="微软雅黑" panose="020B0503020204020204" pitchFamily="34" charset="-122"/>
          </a:endParaRPr>
        </a:p>
      </dsp:txBody>
      <dsp:txXfrm>
        <a:off x="2899074" y="2390998"/>
        <a:ext cx="2413732" cy="736188"/>
      </dsp:txXfrm>
    </dsp:sp>
    <dsp:sp modelId="{AFC4E6ED-8EAE-430D-8E8E-5D9D141C6E66}">
      <dsp:nvSpPr>
        <dsp:cNvPr id="0" name=""/>
        <dsp:cNvSpPr/>
      </dsp:nvSpPr>
      <dsp:spPr>
        <a:xfrm>
          <a:off x="2899074" y="3428903"/>
          <a:ext cx="2413732" cy="73618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latin typeface="微软雅黑" panose="020B0503020204020204" pitchFamily="34" charset="-122"/>
              <a:ea typeface="微软雅黑" panose="020B0503020204020204" pitchFamily="34" charset="-122"/>
            </a:rPr>
            <a:t>Passive RL</a:t>
          </a:r>
          <a:endParaRPr lang="zh-CN" altLang="en-US" sz="2400" b="1" kern="1200" dirty="0">
            <a:latin typeface="微软雅黑" panose="020B0503020204020204" pitchFamily="34" charset="-122"/>
            <a:ea typeface="微软雅黑" panose="020B0503020204020204" pitchFamily="34" charset="-122"/>
          </a:endParaRPr>
        </a:p>
      </dsp:txBody>
      <dsp:txXfrm>
        <a:off x="2899074" y="3428903"/>
        <a:ext cx="2413732" cy="736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A1C52-9C6E-4301-97E0-755442F1BD24}">
      <dsp:nvSpPr>
        <dsp:cNvPr id="0" name=""/>
        <dsp:cNvSpPr/>
      </dsp:nvSpPr>
      <dsp:spPr>
        <a:xfrm>
          <a:off x="0" y="0"/>
          <a:ext cx="9422174"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96B8D1-7C1F-4798-A246-D5986A0427CE}">
      <dsp:nvSpPr>
        <dsp:cNvPr id="0" name=""/>
        <dsp:cNvSpPr/>
      </dsp:nvSpPr>
      <dsp:spPr>
        <a:xfrm>
          <a:off x="0" y="0"/>
          <a:ext cx="1884434" cy="4248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模型评价</a:t>
          </a:r>
          <a:endParaRPr lang="zh-CN" altLang="en-US" sz="1800" b="1" kern="1200" dirty="0">
            <a:latin typeface="微软雅黑" panose="020B0503020204020204" pitchFamily="34" charset="-122"/>
            <a:ea typeface="微软雅黑" panose="020B0503020204020204" pitchFamily="34" charset="-122"/>
          </a:endParaRPr>
        </a:p>
      </dsp:txBody>
      <dsp:txXfrm>
        <a:off x="0" y="0"/>
        <a:ext cx="1884434" cy="4248472"/>
      </dsp:txXfrm>
    </dsp:sp>
    <dsp:sp modelId="{7957ECA9-BBD2-4278-84BD-00B5022252DB}">
      <dsp:nvSpPr>
        <dsp:cNvPr id="0" name=""/>
        <dsp:cNvSpPr/>
      </dsp:nvSpPr>
      <dsp:spPr>
        <a:xfrm>
          <a:off x="2025767" y="98743"/>
          <a:ext cx="3627536" cy="197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分类问题</a:t>
          </a:r>
          <a:endParaRPr lang="zh-CN" altLang="en-US" sz="1800" b="1" kern="1200" dirty="0">
            <a:latin typeface="微软雅黑" panose="020B0503020204020204" pitchFamily="34" charset="-122"/>
            <a:ea typeface="微软雅黑" panose="020B0503020204020204" pitchFamily="34" charset="-122"/>
          </a:endParaRPr>
        </a:p>
      </dsp:txBody>
      <dsp:txXfrm>
        <a:off x="2025767" y="98743"/>
        <a:ext cx="3627536" cy="1974875"/>
      </dsp:txXfrm>
    </dsp:sp>
    <dsp:sp modelId="{C34FBDDF-8C79-4AA4-9739-05688F816BDD}">
      <dsp:nvSpPr>
        <dsp:cNvPr id="0" name=""/>
        <dsp:cNvSpPr/>
      </dsp:nvSpPr>
      <dsp:spPr>
        <a:xfrm>
          <a:off x="5794637" y="98743"/>
          <a:ext cx="3627536" cy="49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b="1" kern="1200" dirty="0" smtClean="0">
              <a:latin typeface="微软雅黑" panose="020B0503020204020204" pitchFamily="34" charset="-122"/>
              <a:ea typeface="微软雅黑" panose="020B0503020204020204" pitchFamily="34" charset="-122"/>
            </a:rPr>
            <a:t>Crosstab</a:t>
          </a:r>
          <a:endParaRPr lang="zh-CN" altLang="en-US" sz="1800" b="1" kern="1200" dirty="0">
            <a:latin typeface="微软雅黑" panose="020B0503020204020204" pitchFamily="34" charset="-122"/>
            <a:ea typeface="微软雅黑" panose="020B0503020204020204" pitchFamily="34" charset="-122"/>
          </a:endParaRPr>
        </a:p>
      </dsp:txBody>
      <dsp:txXfrm>
        <a:off x="5794637" y="98743"/>
        <a:ext cx="3627536" cy="493718"/>
      </dsp:txXfrm>
    </dsp:sp>
    <dsp:sp modelId="{AEA0CDDC-D2C1-4181-880F-FF874D77A240}">
      <dsp:nvSpPr>
        <dsp:cNvPr id="0" name=""/>
        <dsp:cNvSpPr/>
      </dsp:nvSpPr>
      <dsp:spPr>
        <a:xfrm>
          <a:off x="5653304" y="592462"/>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718F74-4BE6-4F6E-86D1-36835093FF16}">
      <dsp:nvSpPr>
        <dsp:cNvPr id="0" name=""/>
        <dsp:cNvSpPr/>
      </dsp:nvSpPr>
      <dsp:spPr>
        <a:xfrm>
          <a:off x="5794637" y="592462"/>
          <a:ext cx="3627536" cy="49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微软雅黑" panose="020B0503020204020204" pitchFamily="34" charset="-122"/>
              <a:ea typeface="微软雅黑" panose="020B0503020204020204" pitchFamily="34" charset="-122"/>
            </a:rPr>
            <a:t>Accuracy</a:t>
          </a:r>
          <a:endParaRPr lang="zh-CN" altLang="en-US" sz="1800" b="1" kern="1200" dirty="0">
            <a:latin typeface="微软雅黑" panose="020B0503020204020204" pitchFamily="34" charset="-122"/>
            <a:ea typeface="微软雅黑" panose="020B0503020204020204" pitchFamily="34" charset="-122"/>
          </a:endParaRPr>
        </a:p>
      </dsp:txBody>
      <dsp:txXfrm>
        <a:off x="5794637" y="592462"/>
        <a:ext cx="3627536" cy="493718"/>
      </dsp:txXfrm>
    </dsp:sp>
    <dsp:sp modelId="{2DF1D12D-FCBA-47F7-9F98-B9155EED965B}">
      <dsp:nvSpPr>
        <dsp:cNvPr id="0" name=""/>
        <dsp:cNvSpPr/>
      </dsp:nvSpPr>
      <dsp:spPr>
        <a:xfrm>
          <a:off x="5653304" y="1086181"/>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435F-88A0-4279-A044-073C51D358F2}">
      <dsp:nvSpPr>
        <dsp:cNvPr id="0" name=""/>
        <dsp:cNvSpPr/>
      </dsp:nvSpPr>
      <dsp:spPr>
        <a:xfrm>
          <a:off x="5794637" y="1086181"/>
          <a:ext cx="3627536" cy="49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b="1" kern="1200" dirty="0" smtClean="0">
              <a:latin typeface="微软雅黑" panose="020B0503020204020204" pitchFamily="34" charset="-122"/>
              <a:ea typeface="微软雅黑" panose="020B0503020204020204" pitchFamily="34" charset="-122"/>
            </a:rPr>
            <a:t>Precision </a:t>
          </a:r>
          <a:endParaRPr lang="zh-CN" altLang="en-US" sz="1800" b="1" kern="1200" dirty="0">
            <a:latin typeface="微软雅黑" panose="020B0503020204020204" pitchFamily="34" charset="-122"/>
            <a:ea typeface="微软雅黑" panose="020B0503020204020204" pitchFamily="34" charset="-122"/>
          </a:endParaRPr>
        </a:p>
      </dsp:txBody>
      <dsp:txXfrm>
        <a:off x="5794637" y="1086181"/>
        <a:ext cx="3627536" cy="493718"/>
      </dsp:txXfrm>
    </dsp:sp>
    <dsp:sp modelId="{59437F6B-ABF6-4824-A790-5BE809E3E105}">
      <dsp:nvSpPr>
        <dsp:cNvPr id="0" name=""/>
        <dsp:cNvSpPr/>
      </dsp:nvSpPr>
      <dsp:spPr>
        <a:xfrm>
          <a:off x="5653304" y="1579900"/>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B39759-E54F-4C29-9FF2-466D1145E632}">
      <dsp:nvSpPr>
        <dsp:cNvPr id="0" name=""/>
        <dsp:cNvSpPr/>
      </dsp:nvSpPr>
      <dsp:spPr>
        <a:xfrm>
          <a:off x="5794637" y="1579900"/>
          <a:ext cx="3627536" cy="49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b="1" kern="1200" dirty="0" smtClean="0">
              <a:latin typeface="微软雅黑" panose="020B0503020204020204" pitchFamily="34" charset="-122"/>
              <a:ea typeface="微软雅黑" panose="020B0503020204020204" pitchFamily="34" charset="-122"/>
            </a:rPr>
            <a:t>Recall </a:t>
          </a:r>
          <a:endParaRPr lang="zh-CN" altLang="en-US" sz="1800" b="1" kern="1200" dirty="0">
            <a:latin typeface="微软雅黑" panose="020B0503020204020204" pitchFamily="34" charset="-122"/>
            <a:ea typeface="微软雅黑" panose="020B0503020204020204" pitchFamily="34" charset="-122"/>
          </a:endParaRPr>
        </a:p>
      </dsp:txBody>
      <dsp:txXfrm>
        <a:off x="5794637" y="1579900"/>
        <a:ext cx="3627536" cy="493718"/>
      </dsp:txXfrm>
    </dsp:sp>
    <dsp:sp modelId="{4FF8D3ED-3DC6-4E25-951A-233C13666CF7}">
      <dsp:nvSpPr>
        <dsp:cNvPr id="0" name=""/>
        <dsp:cNvSpPr/>
      </dsp:nvSpPr>
      <dsp:spPr>
        <a:xfrm>
          <a:off x="1884434" y="2073619"/>
          <a:ext cx="753773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4A7A79-429D-4F99-8663-19C48C7BA95E}">
      <dsp:nvSpPr>
        <dsp:cNvPr id="0" name=""/>
        <dsp:cNvSpPr/>
      </dsp:nvSpPr>
      <dsp:spPr>
        <a:xfrm>
          <a:off x="2025767" y="2172363"/>
          <a:ext cx="3627536" cy="1974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回归问题</a:t>
          </a:r>
          <a:endParaRPr lang="zh-CN" altLang="en-US" sz="1800" b="1" kern="1200" dirty="0">
            <a:latin typeface="微软雅黑" panose="020B0503020204020204" pitchFamily="34" charset="-122"/>
            <a:ea typeface="微软雅黑" panose="020B0503020204020204" pitchFamily="34" charset="-122"/>
          </a:endParaRPr>
        </a:p>
      </dsp:txBody>
      <dsp:txXfrm>
        <a:off x="2025767" y="2172363"/>
        <a:ext cx="3627536" cy="1974875"/>
      </dsp:txXfrm>
    </dsp:sp>
    <dsp:sp modelId="{980E77ED-226D-4C5D-8251-5E075C9AC6F4}">
      <dsp:nvSpPr>
        <dsp:cNvPr id="0" name=""/>
        <dsp:cNvSpPr/>
      </dsp:nvSpPr>
      <dsp:spPr>
        <a:xfrm>
          <a:off x="5794637" y="2172363"/>
          <a:ext cx="3627536" cy="49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微软雅黑" panose="020B0503020204020204" pitchFamily="34" charset="-122"/>
              <a:ea typeface="微软雅黑" panose="020B0503020204020204" pitchFamily="34" charset="-122"/>
            </a:rPr>
            <a:t>Mean Absolute Error</a:t>
          </a:r>
          <a:endParaRPr lang="zh-CN" altLang="en-US" sz="1800" b="1" kern="1200" dirty="0">
            <a:latin typeface="微软雅黑" panose="020B0503020204020204" pitchFamily="34" charset="-122"/>
            <a:ea typeface="微软雅黑" panose="020B0503020204020204" pitchFamily="34" charset="-122"/>
          </a:endParaRPr>
        </a:p>
      </dsp:txBody>
      <dsp:txXfrm>
        <a:off x="5794637" y="2172363"/>
        <a:ext cx="3627536" cy="493718"/>
      </dsp:txXfrm>
    </dsp:sp>
    <dsp:sp modelId="{71652888-8C3F-4276-8685-6B4E47F15161}">
      <dsp:nvSpPr>
        <dsp:cNvPr id="0" name=""/>
        <dsp:cNvSpPr/>
      </dsp:nvSpPr>
      <dsp:spPr>
        <a:xfrm>
          <a:off x="5653304" y="2666082"/>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A7A206-3996-46B3-A47D-3F6AE5DE9ACA}">
      <dsp:nvSpPr>
        <dsp:cNvPr id="0" name=""/>
        <dsp:cNvSpPr/>
      </dsp:nvSpPr>
      <dsp:spPr>
        <a:xfrm>
          <a:off x="5794637" y="2666082"/>
          <a:ext cx="3627536" cy="49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latin typeface="微软雅黑" panose="020B0503020204020204" pitchFamily="34" charset="-122"/>
              <a:ea typeface="微软雅黑" panose="020B0503020204020204" pitchFamily="34" charset="-122"/>
            </a:rPr>
            <a:t>Mean Squared Error</a:t>
          </a:r>
          <a:endParaRPr lang="zh-CN" altLang="en-US" sz="1800" b="1" kern="1200" dirty="0">
            <a:latin typeface="微软雅黑" panose="020B0503020204020204" pitchFamily="34" charset="-122"/>
            <a:ea typeface="微软雅黑" panose="020B0503020204020204" pitchFamily="34" charset="-122"/>
          </a:endParaRPr>
        </a:p>
      </dsp:txBody>
      <dsp:txXfrm>
        <a:off x="5794637" y="2666082"/>
        <a:ext cx="3627536" cy="493718"/>
      </dsp:txXfrm>
    </dsp:sp>
    <dsp:sp modelId="{6E513876-8F0D-4355-9094-9BC22CBC4A5A}">
      <dsp:nvSpPr>
        <dsp:cNvPr id="0" name=""/>
        <dsp:cNvSpPr/>
      </dsp:nvSpPr>
      <dsp:spPr>
        <a:xfrm>
          <a:off x="5653304" y="3159801"/>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C0407-D690-47C5-A4FE-CB3B0B6A4331}">
      <dsp:nvSpPr>
        <dsp:cNvPr id="0" name=""/>
        <dsp:cNvSpPr/>
      </dsp:nvSpPr>
      <dsp:spPr>
        <a:xfrm>
          <a:off x="5794637" y="3159801"/>
          <a:ext cx="3627536" cy="49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b="1" kern="1200" dirty="0" smtClean="0">
              <a:latin typeface="微软雅黑" panose="020B0503020204020204" pitchFamily="34" charset="-122"/>
              <a:ea typeface="微软雅黑" panose="020B0503020204020204" pitchFamily="34" charset="-122"/>
            </a:rPr>
            <a:t>Root of Mean Squared Error</a:t>
          </a:r>
          <a:endParaRPr lang="zh-CN" altLang="en-US" sz="1800" b="1" kern="1200" dirty="0">
            <a:latin typeface="微软雅黑" panose="020B0503020204020204" pitchFamily="34" charset="-122"/>
            <a:ea typeface="微软雅黑" panose="020B0503020204020204" pitchFamily="34" charset="-122"/>
          </a:endParaRPr>
        </a:p>
      </dsp:txBody>
      <dsp:txXfrm>
        <a:off x="5794637" y="3159801"/>
        <a:ext cx="3627536" cy="493718"/>
      </dsp:txXfrm>
    </dsp:sp>
    <dsp:sp modelId="{2773FAE4-0115-4202-BC61-E0140073986A}">
      <dsp:nvSpPr>
        <dsp:cNvPr id="0" name=""/>
        <dsp:cNvSpPr/>
      </dsp:nvSpPr>
      <dsp:spPr>
        <a:xfrm>
          <a:off x="5653304" y="3653519"/>
          <a:ext cx="36275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CA6BA-0BED-4A50-A109-562377771367}">
      <dsp:nvSpPr>
        <dsp:cNvPr id="0" name=""/>
        <dsp:cNvSpPr/>
      </dsp:nvSpPr>
      <dsp:spPr>
        <a:xfrm>
          <a:off x="5794637" y="3653519"/>
          <a:ext cx="3627536" cy="493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b="1" kern="1200" dirty="0" smtClean="0">
              <a:latin typeface="微软雅黑" panose="020B0503020204020204" pitchFamily="34" charset="-122"/>
              <a:ea typeface="微软雅黑" panose="020B0503020204020204" pitchFamily="34" charset="-122"/>
            </a:rPr>
            <a:t>R</a:t>
          </a:r>
          <a:r>
            <a:rPr lang="en-US" altLang="zh-CN" sz="1800" b="1" kern="1200" baseline="30000" dirty="0" smtClean="0">
              <a:latin typeface="微软雅黑" panose="020B0503020204020204" pitchFamily="34" charset="-122"/>
              <a:ea typeface="微软雅黑" panose="020B0503020204020204" pitchFamily="34" charset="-122"/>
            </a:rPr>
            <a:t>2</a:t>
          </a:r>
          <a:endParaRPr lang="zh-CN" altLang="en-US" sz="1800" b="1" kern="1200" dirty="0">
            <a:latin typeface="微软雅黑" panose="020B0503020204020204" pitchFamily="34" charset="-122"/>
            <a:ea typeface="微软雅黑" panose="020B0503020204020204" pitchFamily="34" charset="-122"/>
          </a:endParaRPr>
        </a:p>
      </dsp:txBody>
      <dsp:txXfrm>
        <a:off x="5794637" y="3653519"/>
        <a:ext cx="3627536" cy="493718"/>
      </dsp:txXfrm>
    </dsp:sp>
    <dsp:sp modelId="{D5C106CC-29F4-4B4B-AF9C-19E2E580120B}">
      <dsp:nvSpPr>
        <dsp:cNvPr id="0" name=""/>
        <dsp:cNvSpPr/>
      </dsp:nvSpPr>
      <dsp:spPr>
        <a:xfrm>
          <a:off x="1884434" y="4147238"/>
          <a:ext cx="753773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20E84-369C-4AB1-A5AB-5EFB9F9AF6D7}">
      <dsp:nvSpPr>
        <dsp:cNvPr id="0" name=""/>
        <dsp:cNvSpPr/>
      </dsp:nvSpPr>
      <dsp:spPr>
        <a:xfrm>
          <a:off x="3490743" y="1585674"/>
          <a:ext cx="2892519" cy="251003"/>
        </a:xfrm>
        <a:custGeom>
          <a:avLst/>
          <a:gdLst/>
          <a:ahLst/>
          <a:cxnLst/>
          <a:rect l="0" t="0" r="0" b="0"/>
          <a:pathLst>
            <a:path>
              <a:moveTo>
                <a:pt x="0" y="0"/>
              </a:moveTo>
              <a:lnTo>
                <a:pt x="0" y="125501"/>
              </a:lnTo>
              <a:lnTo>
                <a:pt x="2892519" y="125501"/>
              </a:lnTo>
              <a:lnTo>
                <a:pt x="2892519"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28DB40-1670-4A8D-B3C4-84578C8B9164}">
      <dsp:nvSpPr>
        <dsp:cNvPr id="0" name=""/>
        <dsp:cNvSpPr/>
      </dsp:nvSpPr>
      <dsp:spPr>
        <a:xfrm>
          <a:off x="3490743" y="1585674"/>
          <a:ext cx="1446259" cy="251003"/>
        </a:xfrm>
        <a:custGeom>
          <a:avLst/>
          <a:gdLst/>
          <a:ahLst/>
          <a:cxnLst/>
          <a:rect l="0" t="0" r="0" b="0"/>
          <a:pathLst>
            <a:path>
              <a:moveTo>
                <a:pt x="0" y="0"/>
              </a:moveTo>
              <a:lnTo>
                <a:pt x="0" y="125501"/>
              </a:lnTo>
              <a:lnTo>
                <a:pt x="1446259" y="125501"/>
              </a:lnTo>
              <a:lnTo>
                <a:pt x="1446259"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47B016-B1CF-4F19-AA98-73749C60613C}">
      <dsp:nvSpPr>
        <dsp:cNvPr id="0" name=""/>
        <dsp:cNvSpPr/>
      </dsp:nvSpPr>
      <dsp:spPr>
        <a:xfrm>
          <a:off x="3445023" y="1585674"/>
          <a:ext cx="91440" cy="251003"/>
        </a:xfrm>
        <a:custGeom>
          <a:avLst/>
          <a:gdLst/>
          <a:ahLst/>
          <a:cxnLst/>
          <a:rect l="0" t="0" r="0" b="0"/>
          <a:pathLst>
            <a:path>
              <a:moveTo>
                <a:pt x="45720" y="0"/>
              </a:moveTo>
              <a:lnTo>
                <a:pt x="45720"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4CB178-4D4F-4037-B7B3-9D1123907B4C}">
      <dsp:nvSpPr>
        <dsp:cNvPr id="0" name=""/>
        <dsp:cNvSpPr/>
      </dsp:nvSpPr>
      <dsp:spPr>
        <a:xfrm>
          <a:off x="2044483" y="1585674"/>
          <a:ext cx="1446259" cy="251003"/>
        </a:xfrm>
        <a:custGeom>
          <a:avLst/>
          <a:gdLst/>
          <a:ahLst/>
          <a:cxnLst/>
          <a:rect l="0" t="0" r="0" b="0"/>
          <a:pathLst>
            <a:path>
              <a:moveTo>
                <a:pt x="1446259" y="0"/>
              </a:moveTo>
              <a:lnTo>
                <a:pt x="1446259" y="125501"/>
              </a:lnTo>
              <a:lnTo>
                <a:pt x="0" y="125501"/>
              </a:lnTo>
              <a:lnTo>
                <a:pt x="0"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B3E792-59B9-4ED0-AC62-52096AACD0D0}">
      <dsp:nvSpPr>
        <dsp:cNvPr id="0" name=""/>
        <dsp:cNvSpPr/>
      </dsp:nvSpPr>
      <dsp:spPr>
        <a:xfrm>
          <a:off x="598224" y="1585674"/>
          <a:ext cx="2892519" cy="251003"/>
        </a:xfrm>
        <a:custGeom>
          <a:avLst/>
          <a:gdLst/>
          <a:ahLst/>
          <a:cxnLst/>
          <a:rect l="0" t="0" r="0" b="0"/>
          <a:pathLst>
            <a:path>
              <a:moveTo>
                <a:pt x="2892519" y="0"/>
              </a:moveTo>
              <a:lnTo>
                <a:pt x="2892519" y="125501"/>
              </a:lnTo>
              <a:lnTo>
                <a:pt x="0" y="125501"/>
              </a:lnTo>
              <a:lnTo>
                <a:pt x="0" y="2510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5C0CD9-7FEB-4C59-98F9-A829E2C96C42}">
      <dsp:nvSpPr>
        <dsp:cNvPr id="0" name=""/>
        <dsp:cNvSpPr/>
      </dsp:nvSpPr>
      <dsp:spPr>
        <a:xfrm>
          <a:off x="2893115" y="988046"/>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smtClean="0">
              <a:latin typeface="微软雅黑" panose="020B0503020204020204" pitchFamily="34" charset="-122"/>
              <a:ea typeface="微软雅黑" panose="020B0503020204020204" pitchFamily="34" charset="-122"/>
            </a:rPr>
            <a:t>特征工程</a:t>
          </a:r>
          <a:endParaRPr lang="zh-CN" altLang="en-US" sz="1800" b="1" kern="1200">
            <a:latin typeface="微软雅黑" panose="020B0503020204020204" pitchFamily="34" charset="-122"/>
            <a:ea typeface="微软雅黑" panose="020B0503020204020204" pitchFamily="34" charset="-122"/>
          </a:endParaRPr>
        </a:p>
      </dsp:txBody>
      <dsp:txXfrm>
        <a:off x="2893115" y="988046"/>
        <a:ext cx="1195255" cy="597627"/>
      </dsp:txXfrm>
    </dsp:sp>
    <dsp:sp modelId="{9FF99F94-1E98-4BA2-B958-D5D1971E259D}">
      <dsp:nvSpPr>
        <dsp:cNvPr id="0" name=""/>
        <dsp:cNvSpPr/>
      </dsp:nvSpPr>
      <dsp:spPr>
        <a:xfrm>
          <a:off x="596"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smtClean="0">
              <a:latin typeface="微软雅黑" panose="020B0503020204020204" pitchFamily="34" charset="-122"/>
              <a:ea typeface="微软雅黑" panose="020B0503020204020204" pitchFamily="34" charset="-122"/>
            </a:rPr>
            <a:t>数据探索</a:t>
          </a:r>
          <a:endParaRPr lang="zh-CN" altLang="en-US" sz="1800" b="1" kern="1200">
            <a:latin typeface="微软雅黑" panose="020B0503020204020204" pitchFamily="34" charset="-122"/>
            <a:ea typeface="微软雅黑" panose="020B0503020204020204" pitchFamily="34" charset="-122"/>
          </a:endParaRPr>
        </a:p>
      </dsp:txBody>
      <dsp:txXfrm>
        <a:off x="596" y="1836677"/>
        <a:ext cx="1195255" cy="597627"/>
      </dsp:txXfrm>
    </dsp:sp>
    <dsp:sp modelId="{16CB3466-454C-467E-8155-EE54A74B7945}">
      <dsp:nvSpPr>
        <dsp:cNvPr id="0" name=""/>
        <dsp:cNvSpPr/>
      </dsp:nvSpPr>
      <dsp:spPr>
        <a:xfrm>
          <a:off x="1446856"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smtClean="0">
              <a:latin typeface="微软雅黑" panose="020B0503020204020204" pitchFamily="34" charset="-122"/>
              <a:ea typeface="微软雅黑" panose="020B0503020204020204" pitchFamily="34" charset="-122"/>
            </a:rPr>
            <a:t>数据预处理</a:t>
          </a:r>
          <a:endParaRPr lang="zh-CN" altLang="en-US" sz="1800" b="1" kern="1200">
            <a:latin typeface="微软雅黑" panose="020B0503020204020204" pitchFamily="34" charset="-122"/>
            <a:ea typeface="微软雅黑" panose="020B0503020204020204" pitchFamily="34" charset="-122"/>
          </a:endParaRPr>
        </a:p>
      </dsp:txBody>
      <dsp:txXfrm>
        <a:off x="1446856" y="1836677"/>
        <a:ext cx="1195255" cy="597627"/>
      </dsp:txXfrm>
    </dsp:sp>
    <dsp:sp modelId="{3AA4FDE2-CB37-49FB-8AF4-7F882E963B07}">
      <dsp:nvSpPr>
        <dsp:cNvPr id="0" name=""/>
        <dsp:cNvSpPr/>
      </dsp:nvSpPr>
      <dsp:spPr>
        <a:xfrm>
          <a:off x="2893115"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smtClean="0">
              <a:latin typeface="微软雅黑" panose="020B0503020204020204" pitchFamily="34" charset="-122"/>
              <a:ea typeface="微软雅黑" panose="020B0503020204020204" pitchFamily="34" charset="-122"/>
            </a:rPr>
            <a:t>特征构建</a:t>
          </a:r>
          <a:endParaRPr lang="zh-CN" altLang="en-US" sz="1800" b="1" kern="1200">
            <a:latin typeface="微软雅黑" panose="020B0503020204020204" pitchFamily="34" charset="-122"/>
            <a:ea typeface="微软雅黑" panose="020B0503020204020204" pitchFamily="34" charset="-122"/>
          </a:endParaRPr>
        </a:p>
      </dsp:txBody>
      <dsp:txXfrm>
        <a:off x="2893115" y="1836677"/>
        <a:ext cx="1195255" cy="597627"/>
      </dsp:txXfrm>
    </dsp:sp>
    <dsp:sp modelId="{4918039B-A811-41A9-BD3B-E9458A48C4E4}">
      <dsp:nvSpPr>
        <dsp:cNvPr id="0" name=""/>
        <dsp:cNvSpPr/>
      </dsp:nvSpPr>
      <dsp:spPr>
        <a:xfrm>
          <a:off x="4339375"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smtClean="0">
              <a:latin typeface="微软雅黑" panose="020B0503020204020204" pitchFamily="34" charset="-122"/>
              <a:ea typeface="微软雅黑" panose="020B0503020204020204" pitchFamily="34" charset="-122"/>
            </a:rPr>
            <a:t>特征提取</a:t>
          </a:r>
          <a:endParaRPr lang="zh-CN" altLang="en-US" sz="1800" b="1" kern="1200">
            <a:latin typeface="微软雅黑" panose="020B0503020204020204" pitchFamily="34" charset="-122"/>
            <a:ea typeface="微软雅黑" panose="020B0503020204020204" pitchFamily="34" charset="-122"/>
          </a:endParaRPr>
        </a:p>
      </dsp:txBody>
      <dsp:txXfrm>
        <a:off x="4339375" y="1836677"/>
        <a:ext cx="1195255" cy="597627"/>
      </dsp:txXfrm>
    </dsp:sp>
    <dsp:sp modelId="{38661693-1C35-4842-87A8-320A797ACD17}">
      <dsp:nvSpPr>
        <dsp:cNvPr id="0" name=""/>
        <dsp:cNvSpPr/>
      </dsp:nvSpPr>
      <dsp:spPr>
        <a:xfrm>
          <a:off x="5785634" y="1836677"/>
          <a:ext cx="1195255" cy="59762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1" kern="1200" smtClean="0">
              <a:latin typeface="微软雅黑" panose="020B0503020204020204" pitchFamily="34" charset="-122"/>
              <a:ea typeface="微软雅黑" panose="020B0503020204020204" pitchFamily="34" charset="-122"/>
            </a:rPr>
            <a:t>特征选择</a:t>
          </a:r>
          <a:endParaRPr lang="zh-CN" altLang="en-US" sz="1800" b="1" kern="1200">
            <a:latin typeface="微软雅黑" panose="020B0503020204020204" pitchFamily="34" charset="-122"/>
            <a:ea typeface="微软雅黑" panose="020B0503020204020204" pitchFamily="34" charset="-122"/>
          </a:endParaRPr>
        </a:p>
      </dsp:txBody>
      <dsp:txXfrm>
        <a:off x="5785634" y="1836677"/>
        <a:ext cx="1195255" cy="59762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0A212-356F-924B-A471-7234A0CC09F9}" type="datetimeFigureOut">
              <a:rPr kumimoji="1" lang="zh-CN" altLang="en-US" smtClean="0"/>
              <a:t>2019-12-27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8FD9C-E07E-584B-8F2E-ED0F2992A6E7}" type="slidenum">
              <a:rPr kumimoji="1" lang="zh-CN" altLang="en-US" smtClean="0"/>
              <a:t>‹#›</a:t>
            </a:fld>
            <a:endParaRPr kumimoji="1" lang="zh-CN" altLang="en-US"/>
          </a:p>
        </p:txBody>
      </p:sp>
    </p:spTree>
    <p:extLst>
      <p:ext uri="{BB962C8B-B14F-4D97-AF65-F5344CB8AC3E}">
        <p14:creationId xmlns:p14="http://schemas.microsoft.com/office/powerpoint/2010/main" val="1384116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19CBF-5958-4718-A464-2155F2ADE153}" type="slidenum">
              <a:rPr lang="zh-CN" altLang="en-US" smtClean="0"/>
              <a:t>1</a:t>
            </a:fld>
            <a:endParaRPr lang="zh-CN" altLang="en-US"/>
          </a:p>
        </p:txBody>
      </p:sp>
    </p:spTree>
    <p:extLst>
      <p:ext uri="{BB962C8B-B14F-4D97-AF65-F5344CB8AC3E}">
        <p14:creationId xmlns:p14="http://schemas.microsoft.com/office/powerpoint/2010/main" val="420960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5F8FD9C-E07E-584B-8F2E-ED0F2992A6E7}" type="slidenum">
              <a:rPr kumimoji="1" lang="zh-CN" altLang="en-US" smtClean="0"/>
              <a:t>5</a:t>
            </a:fld>
            <a:endParaRPr kumimoji="1" lang="zh-CN" altLang="en-US"/>
          </a:p>
        </p:txBody>
      </p:sp>
    </p:spTree>
    <p:extLst>
      <p:ext uri="{BB962C8B-B14F-4D97-AF65-F5344CB8AC3E}">
        <p14:creationId xmlns:p14="http://schemas.microsoft.com/office/powerpoint/2010/main" val="1594665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让学习器不依赖外界交互、自动地利用未标记样本来提升学习性能，就是半监督学习</a:t>
            </a:r>
            <a:endParaRPr lang="en-US" altLang="zh-CN" dirty="0" smtClean="0"/>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半监督</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试图考虑对未标记样本各种可能的标记指派（</a:t>
            </a:r>
            <a:r>
              <a:rPr lang="en-US" altLang="zh-CN" sz="1200" kern="1200" dirty="0" smtClean="0">
                <a:solidFill>
                  <a:schemeClr val="tx1"/>
                </a:solidFill>
                <a:effectLst/>
                <a:latin typeface="+mn-lt"/>
                <a:ea typeface="+mn-ea"/>
                <a:cs typeface="+mn-cs"/>
              </a:rPr>
              <a:t>label assignment</a:t>
            </a:r>
            <a:r>
              <a:rPr lang="zh-CN" altLang="zh-CN" sz="1200" kern="1200" dirty="0" smtClean="0">
                <a:solidFill>
                  <a:schemeClr val="tx1"/>
                </a:solidFill>
                <a:effectLst/>
                <a:latin typeface="+mn-lt"/>
                <a:ea typeface="+mn-ea"/>
                <a:cs typeface="+mn-cs"/>
              </a:rPr>
              <a:t>），即尝试每个未标记样本分别作为正例或反例，然后再所有这这些结果中，寻找一个在所有样本（包括有标记样本和进行了指派的未标记样本）上间隔最大化的划分超平面，一旦划分超平面得以确定，未标记样本的最终标记指派就是其预测结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5F8FD9C-E07E-584B-8F2E-ED0F2992A6E7}" type="slidenum">
              <a:rPr kumimoji="1" lang="zh-CN" altLang="en-US" smtClean="0"/>
              <a:t>13</a:t>
            </a:fld>
            <a:endParaRPr kumimoji="1" lang="zh-CN" altLang="en-US"/>
          </a:p>
        </p:txBody>
      </p:sp>
    </p:spTree>
    <p:extLst>
      <p:ext uri="{BB962C8B-B14F-4D97-AF65-F5344CB8AC3E}">
        <p14:creationId xmlns:p14="http://schemas.microsoft.com/office/powerpoint/2010/main" val="315403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让学习器不依赖外界交互、自动地利用未标记样本来提升学习性能，就是半监督学习</a:t>
            </a:r>
            <a:endParaRPr lang="en-US" altLang="zh-CN" dirty="0" smtClean="0"/>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半监督</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试图考虑对未标记样本各种可能的标记指派（</a:t>
            </a:r>
            <a:r>
              <a:rPr lang="en-US" altLang="zh-CN" sz="1200" kern="1200" dirty="0" smtClean="0">
                <a:solidFill>
                  <a:schemeClr val="tx1"/>
                </a:solidFill>
                <a:effectLst/>
                <a:latin typeface="+mn-lt"/>
                <a:ea typeface="+mn-ea"/>
                <a:cs typeface="+mn-cs"/>
              </a:rPr>
              <a:t>label assignment</a:t>
            </a:r>
            <a:r>
              <a:rPr lang="zh-CN" altLang="zh-CN" sz="1200" kern="1200" dirty="0" smtClean="0">
                <a:solidFill>
                  <a:schemeClr val="tx1"/>
                </a:solidFill>
                <a:effectLst/>
                <a:latin typeface="+mn-lt"/>
                <a:ea typeface="+mn-ea"/>
                <a:cs typeface="+mn-cs"/>
              </a:rPr>
              <a:t>），即尝试每个未标记样本分别作为正例或反例，然后再所有这这些结果中，寻找一个在所有样本（包括有标记样本和进行了指派的未标记样本）上间隔最大化的划分超平面，一旦划分超平面得以确定，未标记样本的最终标记指派就是其预测结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5F8FD9C-E07E-584B-8F2E-ED0F2992A6E7}" type="slidenum">
              <a:rPr kumimoji="1" lang="zh-CN" altLang="en-US" smtClean="0"/>
              <a:t>17</a:t>
            </a:fld>
            <a:endParaRPr kumimoji="1" lang="zh-CN" altLang="en-US"/>
          </a:p>
        </p:txBody>
      </p:sp>
    </p:spTree>
    <p:extLst>
      <p:ext uri="{BB962C8B-B14F-4D97-AF65-F5344CB8AC3E}">
        <p14:creationId xmlns:p14="http://schemas.microsoft.com/office/powerpoint/2010/main" val="3154031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F8FD9C-E07E-584B-8F2E-ED0F2992A6E7}" type="slidenum">
              <a:rPr kumimoji="1" lang="zh-CN" altLang="en-US" smtClean="0"/>
              <a:t>26</a:t>
            </a:fld>
            <a:endParaRPr kumimoji="1" lang="zh-CN" altLang="en-US"/>
          </a:p>
        </p:txBody>
      </p:sp>
    </p:spTree>
    <p:extLst>
      <p:ext uri="{BB962C8B-B14F-4D97-AF65-F5344CB8AC3E}">
        <p14:creationId xmlns:p14="http://schemas.microsoft.com/office/powerpoint/2010/main" val="333239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5ADA4CD-09EE-B34F-ACFC-33AA3E63E81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xmlns="" id="{7F412E99-71A4-6D48-BE8B-43ED5AB9E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xmlns="" id="{DA1F881F-CF86-E247-84A4-515D1CDD138B}"/>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5" name="页脚占位符 4">
            <a:extLst>
              <a:ext uri="{FF2B5EF4-FFF2-40B4-BE49-F238E27FC236}">
                <a16:creationId xmlns:a16="http://schemas.microsoft.com/office/drawing/2014/main" xmlns="" id="{D97D7224-F0D9-7444-88C0-E5E8116F15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1EB9FCBE-44F9-8446-8832-F70150B7A02B}"/>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3244682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FF83FC7-9831-B04F-B544-DB62D0F5F18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xmlns="" id="{D019D67D-48D5-5445-8AE9-308C499EB05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355AB81C-1EC8-AA4F-9EFE-75262D3B9AEF}"/>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5" name="页脚占位符 4">
            <a:extLst>
              <a:ext uri="{FF2B5EF4-FFF2-40B4-BE49-F238E27FC236}">
                <a16:creationId xmlns:a16="http://schemas.microsoft.com/office/drawing/2014/main" xmlns="" id="{ACE1745F-8087-F948-ADBB-EC9AC94E972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410B5CF7-E6DD-6B47-98F6-9757E047F691}"/>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2361859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550E38FC-88B2-FD4B-9666-7DB3FBC0F20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xmlns="" id="{701D8850-5D90-4F4D-BB55-4716FB2E9D5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117D6BBC-84E1-B748-8902-149FB4FCB466}"/>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5" name="页脚占位符 4">
            <a:extLst>
              <a:ext uri="{FF2B5EF4-FFF2-40B4-BE49-F238E27FC236}">
                <a16:creationId xmlns:a16="http://schemas.microsoft.com/office/drawing/2014/main" xmlns="" id="{2125DCA3-F7EA-4242-AB22-450488C8F85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CC656C6A-BF4F-4A48-A60E-0CBF0A3E0E28}"/>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1751034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D5BA2E-A0CB-417A-92F9-2AF7C87D368B}" type="datetimeFigureOut">
              <a:rPr lang="zh-CN" altLang="en-US" smtClean="0"/>
              <a:t>2019-12-27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9EC1FB-86AA-418D-9CF0-D4F698B6A92B}" type="slidenum">
              <a:rPr lang="zh-CN" altLang="en-US" smtClean="0"/>
              <a:t>‹#›</a:t>
            </a:fld>
            <a:endParaRPr lang="zh-CN" altLang="en-US"/>
          </a:p>
        </p:txBody>
      </p:sp>
      <p:sp>
        <p:nvSpPr>
          <p:cNvPr id="5" name="文本框 4"/>
          <p:cNvSpPr txBox="1"/>
          <p:nvPr userDrawn="1"/>
        </p:nvSpPr>
        <p:spPr>
          <a:xfrm>
            <a:off x="156460" y="157446"/>
            <a:ext cx="705185" cy="592831"/>
          </a:xfrm>
          <a:prstGeom prst="rect">
            <a:avLst/>
          </a:prstGeom>
          <a:solidFill>
            <a:srgbClr val="C40E00"/>
          </a:solidFill>
        </p:spPr>
        <p:txBody>
          <a:bodyPr wrap="square" rtlCol="0">
            <a:spAutoFit/>
          </a:bodyPr>
          <a:lstStyle/>
          <a:p>
            <a:endParaRPr lang="zh-CN" altLang="en-US" dirty="0"/>
          </a:p>
        </p:txBody>
      </p:sp>
      <p:sp>
        <p:nvSpPr>
          <p:cNvPr id="6" name="文本框 5"/>
          <p:cNvSpPr txBox="1"/>
          <p:nvPr userDrawn="1"/>
        </p:nvSpPr>
        <p:spPr>
          <a:xfrm>
            <a:off x="930031" y="150769"/>
            <a:ext cx="4986215" cy="599508"/>
          </a:xfrm>
          <a:prstGeom prst="rect">
            <a:avLst/>
          </a:prstGeom>
          <a:solidFill>
            <a:srgbClr val="0070C0"/>
          </a:solidFill>
        </p:spPr>
        <p:txBody>
          <a:bodyPr wrap="square" rtlCol="0">
            <a:spAutoFit/>
          </a:bodyPr>
          <a:lstStyle/>
          <a:p>
            <a:endParaRPr lang="zh-CN" altLang="en-US" dirty="0"/>
          </a:p>
        </p:txBody>
      </p:sp>
      <p:sp>
        <p:nvSpPr>
          <p:cNvPr id="20" name="内容占位符 19"/>
          <p:cNvSpPr>
            <a:spLocks noGrp="1"/>
          </p:cNvSpPr>
          <p:nvPr>
            <p:ph sz="quarter" idx="13"/>
          </p:nvPr>
        </p:nvSpPr>
        <p:spPr>
          <a:xfrm>
            <a:off x="924926" y="307628"/>
            <a:ext cx="5249223"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
        <p:nvSpPr>
          <p:cNvPr id="21" name="内容占位符 19"/>
          <p:cNvSpPr>
            <a:spLocks noGrp="1"/>
          </p:cNvSpPr>
          <p:nvPr>
            <p:ph sz="quarter" idx="14"/>
          </p:nvPr>
        </p:nvSpPr>
        <p:spPr>
          <a:xfrm>
            <a:off x="250243" y="300951"/>
            <a:ext cx="587957"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a:t>
            </a:r>
          </a:p>
        </p:txBody>
      </p:sp>
    </p:spTree>
    <p:extLst>
      <p:ext uri="{BB962C8B-B14F-4D97-AF65-F5344CB8AC3E}">
        <p14:creationId xmlns:p14="http://schemas.microsoft.com/office/powerpoint/2010/main" val="1287642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结束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5D5BA2E-A0CB-417A-92F9-2AF7C87D368B}" type="datetimeFigureOut">
              <a:rPr lang="zh-CN" altLang="en-US" smtClean="0"/>
              <a:t>2019-12-27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9EC1FB-86AA-418D-9CF0-D4F698B6A92B}" type="slidenum">
              <a:rPr lang="zh-CN" altLang="en-US" smtClean="0"/>
              <a:t>‹#›</a:t>
            </a:fld>
            <a:endParaRPr lang="zh-CN" altLang="en-US"/>
          </a:p>
        </p:txBody>
      </p:sp>
      <p:sp>
        <p:nvSpPr>
          <p:cNvPr id="8" name="Freeform 9"/>
          <p:cNvSpPr>
            <a:spLocks noEditPoints="1"/>
          </p:cNvSpPr>
          <p:nvPr>
            <p:custDataLst>
              <p:tags r:id="rId1"/>
            </p:custDataLst>
          </p:nvPr>
        </p:nvSpPr>
        <p:spPr bwMode="auto">
          <a:xfrm>
            <a:off x="4273512" y="4161812"/>
            <a:ext cx="2143125" cy="565150"/>
          </a:xfrm>
          <a:custGeom>
            <a:avLst/>
            <a:gdLst>
              <a:gd name="T0" fmla="*/ 10788 w 22500"/>
              <a:gd name="T1" fmla="*/ 4184 h 5907"/>
              <a:gd name="T2" fmla="*/ 10788 w 22500"/>
              <a:gd name="T3" fmla="*/ 4958 h 5907"/>
              <a:gd name="T4" fmla="*/ 13006 w 22500"/>
              <a:gd name="T5" fmla="*/ 5099 h 5907"/>
              <a:gd name="T6" fmla="*/ 11204 w 22500"/>
              <a:gd name="T7" fmla="*/ 4079 h 5907"/>
              <a:gd name="T8" fmla="*/ 15953 w 22500"/>
              <a:gd name="T9" fmla="*/ 1723 h 5907"/>
              <a:gd name="T10" fmla="*/ 18033 w 22500"/>
              <a:gd name="T11" fmla="*/ 3903 h 5907"/>
              <a:gd name="T12" fmla="*/ 17201 w 22500"/>
              <a:gd name="T13" fmla="*/ 5907 h 5907"/>
              <a:gd name="T14" fmla="*/ 16889 w 22500"/>
              <a:gd name="T15" fmla="*/ 2778 h 5907"/>
              <a:gd name="T16" fmla="*/ 15052 w 22500"/>
              <a:gd name="T17" fmla="*/ 2532 h 5907"/>
              <a:gd name="T18" fmla="*/ 14254 w 22500"/>
              <a:gd name="T19" fmla="*/ 5907 h 5907"/>
              <a:gd name="T20" fmla="*/ 9886 w 22500"/>
              <a:gd name="T21" fmla="*/ 1688 h 5907"/>
              <a:gd name="T22" fmla="*/ 13318 w 22500"/>
              <a:gd name="T23" fmla="*/ 2180 h 5907"/>
              <a:gd name="T24" fmla="*/ 13804 w 22500"/>
              <a:gd name="T25" fmla="*/ 5907 h 5907"/>
              <a:gd name="T26" fmla="*/ 10371 w 22500"/>
              <a:gd name="T27" fmla="*/ 5661 h 5907"/>
              <a:gd name="T28" fmla="*/ 10371 w 22500"/>
              <a:gd name="T29" fmla="*/ 3481 h 5907"/>
              <a:gd name="T30" fmla="*/ 12972 w 22500"/>
              <a:gd name="T31" fmla="*/ 3235 h 5907"/>
              <a:gd name="T32" fmla="*/ 9886 w 22500"/>
              <a:gd name="T33" fmla="*/ 2532 h 5907"/>
              <a:gd name="T34" fmla="*/ 18444 w 22500"/>
              <a:gd name="T35" fmla="*/ 0 h 5907"/>
              <a:gd name="T36" fmla="*/ 19241 w 22500"/>
              <a:gd name="T37" fmla="*/ 3200 h 5907"/>
              <a:gd name="T38" fmla="*/ 22431 w 22500"/>
              <a:gd name="T39" fmla="*/ 1723 h 5907"/>
              <a:gd name="T40" fmla="*/ 22500 w 22500"/>
              <a:gd name="T41" fmla="*/ 5907 h 5907"/>
              <a:gd name="T42" fmla="*/ 19241 w 22500"/>
              <a:gd name="T43" fmla="*/ 3833 h 5907"/>
              <a:gd name="T44" fmla="*/ 18444 w 22500"/>
              <a:gd name="T45" fmla="*/ 5907 h 5907"/>
              <a:gd name="T46" fmla="*/ 5787 w 22500"/>
              <a:gd name="T47" fmla="*/ 0 h 5907"/>
              <a:gd name="T48" fmla="*/ 6585 w 22500"/>
              <a:gd name="T49" fmla="*/ 1723 h 5907"/>
              <a:gd name="T50" fmla="*/ 9358 w 22500"/>
              <a:gd name="T51" fmla="*/ 3516 h 5907"/>
              <a:gd name="T52" fmla="*/ 8561 w 22500"/>
              <a:gd name="T53" fmla="*/ 5907 h 5907"/>
              <a:gd name="T54" fmla="*/ 8388 w 22500"/>
              <a:gd name="T55" fmla="*/ 2778 h 5907"/>
              <a:gd name="T56" fmla="*/ 6585 w 22500"/>
              <a:gd name="T57" fmla="*/ 2532 h 5907"/>
              <a:gd name="T58" fmla="*/ 5787 w 22500"/>
              <a:gd name="T59" fmla="*/ 5907 h 5907"/>
              <a:gd name="T60" fmla="*/ 0 w 22500"/>
              <a:gd name="T61" fmla="*/ 0 h 5907"/>
              <a:gd name="T62" fmla="*/ 5304 w 22500"/>
              <a:gd name="T63" fmla="*/ 844 h 5907"/>
              <a:gd name="T64" fmla="*/ 3051 w 22500"/>
              <a:gd name="T65" fmla="*/ 5907 h 5907"/>
              <a:gd name="T66" fmla="*/ 2253 w 22500"/>
              <a:gd name="T67" fmla="*/ 844 h 5907"/>
              <a:gd name="T68" fmla="*/ 0 w 22500"/>
              <a:gd name="T69" fmla="*/ 0 h 5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00" h="5907">
                <a:moveTo>
                  <a:pt x="11204" y="4079"/>
                </a:moveTo>
                <a:cubicBezTo>
                  <a:pt x="11042" y="4079"/>
                  <a:pt x="10903" y="4114"/>
                  <a:pt x="10788" y="4184"/>
                </a:cubicBezTo>
                <a:cubicBezTo>
                  <a:pt x="10672" y="4278"/>
                  <a:pt x="10614" y="4407"/>
                  <a:pt x="10614" y="4571"/>
                </a:cubicBezTo>
                <a:cubicBezTo>
                  <a:pt x="10614" y="4735"/>
                  <a:pt x="10672" y="4864"/>
                  <a:pt x="10788" y="4958"/>
                </a:cubicBezTo>
                <a:cubicBezTo>
                  <a:pt x="10903" y="5052"/>
                  <a:pt x="11042" y="5099"/>
                  <a:pt x="11204" y="5099"/>
                </a:cubicBezTo>
                <a:cubicBezTo>
                  <a:pt x="11804" y="5099"/>
                  <a:pt x="12405" y="5099"/>
                  <a:pt x="13006" y="5099"/>
                </a:cubicBezTo>
                <a:cubicBezTo>
                  <a:pt x="13006" y="4759"/>
                  <a:pt x="13006" y="4419"/>
                  <a:pt x="13006" y="4079"/>
                </a:cubicBezTo>
                <a:cubicBezTo>
                  <a:pt x="12405" y="4079"/>
                  <a:pt x="11804" y="4079"/>
                  <a:pt x="11204" y="4079"/>
                </a:cubicBezTo>
                <a:close/>
                <a:moveTo>
                  <a:pt x="14254" y="1723"/>
                </a:moveTo>
                <a:cubicBezTo>
                  <a:pt x="14821" y="1723"/>
                  <a:pt x="15387" y="1723"/>
                  <a:pt x="15953" y="1723"/>
                </a:cubicBezTo>
                <a:cubicBezTo>
                  <a:pt x="16624" y="1723"/>
                  <a:pt x="17120" y="1864"/>
                  <a:pt x="17444" y="2145"/>
                </a:cubicBezTo>
                <a:cubicBezTo>
                  <a:pt x="17837" y="2497"/>
                  <a:pt x="18033" y="3083"/>
                  <a:pt x="18033" y="3903"/>
                </a:cubicBezTo>
                <a:cubicBezTo>
                  <a:pt x="18033" y="4571"/>
                  <a:pt x="18033" y="5239"/>
                  <a:pt x="18033" y="5907"/>
                </a:cubicBezTo>
                <a:cubicBezTo>
                  <a:pt x="17756" y="5907"/>
                  <a:pt x="17479" y="5907"/>
                  <a:pt x="17201" y="5907"/>
                </a:cubicBezTo>
                <a:cubicBezTo>
                  <a:pt x="17201" y="5239"/>
                  <a:pt x="17201" y="4571"/>
                  <a:pt x="17201" y="3903"/>
                </a:cubicBezTo>
                <a:cubicBezTo>
                  <a:pt x="17201" y="3341"/>
                  <a:pt x="17097" y="2966"/>
                  <a:pt x="16889" y="2778"/>
                </a:cubicBezTo>
                <a:cubicBezTo>
                  <a:pt x="16728" y="2614"/>
                  <a:pt x="16416" y="2532"/>
                  <a:pt x="15953" y="2532"/>
                </a:cubicBezTo>
                <a:cubicBezTo>
                  <a:pt x="15653" y="2532"/>
                  <a:pt x="15352" y="2532"/>
                  <a:pt x="15052" y="2532"/>
                </a:cubicBezTo>
                <a:cubicBezTo>
                  <a:pt x="15052" y="3657"/>
                  <a:pt x="15052" y="4782"/>
                  <a:pt x="15052" y="5907"/>
                </a:cubicBezTo>
                <a:cubicBezTo>
                  <a:pt x="14786" y="5907"/>
                  <a:pt x="14520" y="5907"/>
                  <a:pt x="14254" y="5907"/>
                </a:cubicBezTo>
                <a:cubicBezTo>
                  <a:pt x="14254" y="4513"/>
                  <a:pt x="14254" y="3118"/>
                  <a:pt x="14254" y="1723"/>
                </a:cubicBezTo>
                <a:close/>
                <a:moveTo>
                  <a:pt x="9886" y="1688"/>
                </a:moveTo>
                <a:cubicBezTo>
                  <a:pt x="10556" y="1688"/>
                  <a:pt x="11227" y="1688"/>
                  <a:pt x="11897" y="1688"/>
                </a:cubicBezTo>
                <a:cubicBezTo>
                  <a:pt x="12521" y="1688"/>
                  <a:pt x="12995" y="1852"/>
                  <a:pt x="13318" y="2180"/>
                </a:cubicBezTo>
                <a:cubicBezTo>
                  <a:pt x="13642" y="2508"/>
                  <a:pt x="13804" y="2954"/>
                  <a:pt x="13804" y="3516"/>
                </a:cubicBezTo>
                <a:cubicBezTo>
                  <a:pt x="13804" y="4313"/>
                  <a:pt x="13804" y="5110"/>
                  <a:pt x="13804" y="5907"/>
                </a:cubicBezTo>
                <a:cubicBezTo>
                  <a:pt x="12937" y="5907"/>
                  <a:pt x="12070" y="5907"/>
                  <a:pt x="11204" y="5907"/>
                </a:cubicBezTo>
                <a:cubicBezTo>
                  <a:pt x="10903" y="5907"/>
                  <a:pt x="10626" y="5825"/>
                  <a:pt x="10371" y="5661"/>
                </a:cubicBezTo>
                <a:cubicBezTo>
                  <a:pt x="10002" y="5427"/>
                  <a:pt x="9817" y="5063"/>
                  <a:pt x="9817" y="4571"/>
                </a:cubicBezTo>
                <a:cubicBezTo>
                  <a:pt x="9817" y="4102"/>
                  <a:pt x="10002" y="3739"/>
                  <a:pt x="10371" y="3481"/>
                </a:cubicBezTo>
                <a:cubicBezTo>
                  <a:pt x="10626" y="3317"/>
                  <a:pt x="10903" y="3235"/>
                  <a:pt x="11204" y="3235"/>
                </a:cubicBezTo>
                <a:cubicBezTo>
                  <a:pt x="11793" y="3235"/>
                  <a:pt x="12382" y="3235"/>
                  <a:pt x="12972" y="3235"/>
                </a:cubicBezTo>
                <a:cubicBezTo>
                  <a:pt x="12902" y="2766"/>
                  <a:pt x="12544" y="2532"/>
                  <a:pt x="11897" y="2532"/>
                </a:cubicBezTo>
                <a:cubicBezTo>
                  <a:pt x="11227" y="2532"/>
                  <a:pt x="10556" y="2532"/>
                  <a:pt x="9886" y="2532"/>
                </a:cubicBezTo>
                <a:cubicBezTo>
                  <a:pt x="9886" y="2251"/>
                  <a:pt x="9886" y="1969"/>
                  <a:pt x="9886" y="1688"/>
                </a:cubicBezTo>
                <a:close/>
                <a:moveTo>
                  <a:pt x="18444" y="0"/>
                </a:moveTo>
                <a:cubicBezTo>
                  <a:pt x="18709" y="0"/>
                  <a:pt x="18975" y="0"/>
                  <a:pt x="19241" y="0"/>
                </a:cubicBezTo>
                <a:cubicBezTo>
                  <a:pt x="19241" y="1067"/>
                  <a:pt x="19241" y="2133"/>
                  <a:pt x="19241" y="3200"/>
                </a:cubicBezTo>
                <a:cubicBezTo>
                  <a:pt x="19865" y="2708"/>
                  <a:pt x="20489" y="2215"/>
                  <a:pt x="21113" y="1723"/>
                </a:cubicBezTo>
                <a:cubicBezTo>
                  <a:pt x="21552" y="1723"/>
                  <a:pt x="21991" y="1723"/>
                  <a:pt x="22431" y="1723"/>
                </a:cubicBezTo>
                <a:cubicBezTo>
                  <a:pt x="21656" y="2333"/>
                  <a:pt x="20882" y="2942"/>
                  <a:pt x="20108" y="3552"/>
                </a:cubicBezTo>
                <a:cubicBezTo>
                  <a:pt x="20905" y="4337"/>
                  <a:pt x="21703" y="5122"/>
                  <a:pt x="22500" y="5907"/>
                </a:cubicBezTo>
                <a:cubicBezTo>
                  <a:pt x="22107" y="5907"/>
                  <a:pt x="21714" y="5907"/>
                  <a:pt x="21321" y="5907"/>
                </a:cubicBezTo>
                <a:cubicBezTo>
                  <a:pt x="20628" y="5216"/>
                  <a:pt x="19934" y="4524"/>
                  <a:pt x="19241" y="3833"/>
                </a:cubicBezTo>
                <a:cubicBezTo>
                  <a:pt x="19241" y="4524"/>
                  <a:pt x="19241" y="5216"/>
                  <a:pt x="19241" y="5907"/>
                </a:cubicBezTo>
                <a:cubicBezTo>
                  <a:pt x="18975" y="5907"/>
                  <a:pt x="18709" y="5907"/>
                  <a:pt x="18444" y="5907"/>
                </a:cubicBezTo>
                <a:cubicBezTo>
                  <a:pt x="18444" y="3938"/>
                  <a:pt x="18444" y="1969"/>
                  <a:pt x="18444" y="0"/>
                </a:cubicBezTo>
                <a:close/>
                <a:moveTo>
                  <a:pt x="5787" y="0"/>
                </a:moveTo>
                <a:cubicBezTo>
                  <a:pt x="6053" y="0"/>
                  <a:pt x="6319" y="0"/>
                  <a:pt x="6585" y="0"/>
                </a:cubicBezTo>
                <a:cubicBezTo>
                  <a:pt x="6585" y="575"/>
                  <a:pt x="6585" y="1149"/>
                  <a:pt x="6585" y="1723"/>
                </a:cubicBezTo>
                <a:cubicBezTo>
                  <a:pt x="6908" y="1723"/>
                  <a:pt x="7232" y="1723"/>
                  <a:pt x="7556" y="1723"/>
                </a:cubicBezTo>
                <a:cubicBezTo>
                  <a:pt x="8757" y="1723"/>
                  <a:pt x="9358" y="2321"/>
                  <a:pt x="9358" y="3516"/>
                </a:cubicBezTo>
                <a:cubicBezTo>
                  <a:pt x="9358" y="4313"/>
                  <a:pt x="9358" y="5110"/>
                  <a:pt x="9358" y="5907"/>
                </a:cubicBezTo>
                <a:cubicBezTo>
                  <a:pt x="9093" y="5907"/>
                  <a:pt x="8827" y="5907"/>
                  <a:pt x="8561" y="5907"/>
                </a:cubicBezTo>
                <a:cubicBezTo>
                  <a:pt x="8561" y="5110"/>
                  <a:pt x="8561" y="4313"/>
                  <a:pt x="8561" y="3516"/>
                </a:cubicBezTo>
                <a:cubicBezTo>
                  <a:pt x="8561" y="3165"/>
                  <a:pt x="8503" y="2919"/>
                  <a:pt x="8388" y="2778"/>
                </a:cubicBezTo>
                <a:cubicBezTo>
                  <a:pt x="8226" y="2614"/>
                  <a:pt x="7948" y="2532"/>
                  <a:pt x="7556" y="2532"/>
                </a:cubicBezTo>
                <a:cubicBezTo>
                  <a:pt x="7232" y="2532"/>
                  <a:pt x="6908" y="2532"/>
                  <a:pt x="6585" y="2532"/>
                </a:cubicBezTo>
                <a:cubicBezTo>
                  <a:pt x="6585" y="3657"/>
                  <a:pt x="6585" y="4782"/>
                  <a:pt x="6585" y="5907"/>
                </a:cubicBezTo>
                <a:cubicBezTo>
                  <a:pt x="6319" y="5907"/>
                  <a:pt x="6053" y="5907"/>
                  <a:pt x="5787" y="5907"/>
                </a:cubicBezTo>
                <a:cubicBezTo>
                  <a:pt x="5787" y="3938"/>
                  <a:pt x="5787" y="1969"/>
                  <a:pt x="5787" y="0"/>
                </a:cubicBezTo>
                <a:close/>
                <a:moveTo>
                  <a:pt x="0" y="0"/>
                </a:moveTo>
                <a:cubicBezTo>
                  <a:pt x="1768" y="0"/>
                  <a:pt x="3536" y="0"/>
                  <a:pt x="5304" y="0"/>
                </a:cubicBezTo>
                <a:cubicBezTo>
                  <a:pt x="5304" y="282"/>
                  <a:pt x="5304" y="563"/>
                  <a:pt x="5304" y="844"/>
                </a:cubicBezTo>
                <a:cubicBezTo>
                  <a:pt x="4553" y="844"/>
                  <a:pt x="3802" y="844"/>
                  <a:pt x="3051" y="844"/>
                </a:cubicBezTo>
                <a:cubicBezTo>
                  <a:pt x="3051" y="2532"/>
                  <a:pt x="3051" y="4220"/>
                  <a:pt x="3051" y="5907"/>
                </a:cubicBezTo>
                <a:cubicBezTo>
                  <a:pt x="2785" y="5907"/>
                  <a:pt x="2519" y="5907"/>
                  <a:pt x="2253" y="5907"/>
                </a:cubicBezTo>
                <a:cubicBezTo>
                  <a:pt x="2253" y="4220"/>
                  <a:pt x="2253" y="2532"/>
                  <a:pt x="2253" y="844"/>
                </a:cubicBezTo>
                <a:cubicBezTo>
                  <a:pt x="1502" y="844"/>
                  <a:pt x="751" y="844"/>
                  <a:pt x="0" y="844"/>
                </a:cubicBezTo>
                <a:cubicBezTo>
                  <a:pt x="0" y="563"/>
                  <a:pt x="0" y="282"/>
                  <a:pt x="0" y="0"/>
                </a:cubicBezTo>
                <a:close/>
              </a:path>
            </a:pathLst>
          </a:custGeom>
          <a:solidFill>
            <a:schemeClr val="accent1">
              <a:lumMod val="20000"/>
              <a:lumOff val="80000"/>
            </a:schemeClr>
          </a:solidFill>
          <a:ln w="0">
            <a:noFill/>
            <a:prstDash val="solid"/>
            <a:round/>
            <a:headEnd/>
            <a:tailEnd/>
          </a:ln>
        </p:spPr>
        <p:txBody>
          <a:bodyPr/>
          <a:lstStyle/>
          <a:p>
            <a:pPr>
              <a:defRPr/>
            </a:pPr>
            <a:endParaRPr lang="zh-CN" altLang="en-US">
              <a:solidFill>
                <a:schemeClr val="accent1">
                  <a:lumMod val="20000"/>
                  <a:lumOff val="80000"/>
                </a:schemeClr>
              </a:solidFill>
            </a:endParaRPr>
          </a:p>
        </p:txBody>
      </p:sp>
      <p:sp>
        <p:nvSpPr>
          <p:cNvPr id="9" name="Freeform 10"/>
          <p:cNvSpPr>
            <a:spLocks noEditPoints="1"/>
          </p:cNvSpPr>
          <p:nvPr>
            <p:custDataLst>
              <p:tags r:id="rId2"/>
            </p:custDataLst>
          </p:nvPr>
        </p:nvSpPr>
        <p:spPr bwMode="auto">
          <a:xfrm>
            <a:off x="6694448" y="4161813"/>
            <a:ext cx="1430338" cy="581025"/>
          </a:xfrm>
          <a:custGeom>
            <a:avLst/>
            <a:gdLst>
              <a:gd name="T0" fmla="*/ 4234 w 7507"/>
              <a:gd name="T1" fmla="*/ 1178 h 3042"/>
              <a:gd name="T2" fmla="*/ 3731 w 7507"/>
              <a:gd name="T3" fmla="*/ 1389 h 3042"/>
              <a:gd name="T4" fmla="*/ 3523 w 7507"/>
              <a:gd name="T5" fmla="*/ 1899 h 3042"/>
              <a:gd name="T6" fmla="*/ 3731 w 7507"/>
              <a:gd name="T7" fmla="*/ 2409 h 3042"/>
              <a:gd name="T8" fmla="*/ 4234 w 7507"/>
              <a:gd name="T9" fmla="*/ 2620 h 3042"/>
              <a:gd name="T10" fmla="*/ 4736 w 7507"/>
              <a:gd name="T11" fmla="*/ 2409 h 3042"/>
              <a:gd name="T12" fmla="*/ 4962 w 7507"/>
              <a:gd name="T13" fmla="*/ 1899 h 3042"/>
              <a:gd name="T14" fmla="*/ 4736 w 7507"/>
              <a:gd name="T15" fmla="*/ 1389 h 3042"/>
              <a:gd name="T16" fmla="*/ 4234 w 7507"/>
              <a:gd name="T17" fmla="*/ 1178 h 3042"/>
              <a:gd name="T18" fmla="*/ 5583 w 7507"/>
              <a:gd name="T19" fmla="*/ 862 h 3042"/>
              <a:gd name="T20" fmla="*/ 5981 w 7507"/>
              <a:gd name="T21" fmla="*/ 862 h 3042"/>
              <a:gd name="T22" fmla="*/ 5981 w 7507"/>
              <a:gd name="T23" fmla="*/ 1934 h 3042"/>
              <a:gd name="T24" fmla="*/ 6172 w 7507"/>
              <a:gd name="T25" fmla="*/ 2444 h 3042"/>
              <a:gd name="T26" fmla="*/ 6605 w 7507"/>
              <a:gd name="T27" fmla="*/ 2532 h 3042"/>
              <a:gd name="T28" fmla="*/ 7108 w 7507"/>
              <a:gd name="T29" fmla="*/ 2532 h 3042"/>
              <a:gd name="T30" fmla="*/ 7108 w 7507"/>
              <a:gd name="T31" fmla="*/ 862 h 3042"/>
              <a:gd name="T32" fmla="*/ 7507 w 7507"/>
              <a:gd name="T33" fmla="*/ 862 h 3042"/>
              <a:gd name="T34" fmla="*/ 7507 w 7507"/>
              <a:gd name="T35" fmla="*/ 2954 h 3042"/>
              <a:gd name="T36" fmla="*/ 6605 w 7507"/>
              <a:gd name="T37" fmla="*/ 2954 h 3042"/>
              <a:gd name="T38" fmla="*/ 5583 w 7507"/>
              <a:gd name="T39" fmla="*/ 1934 h 3042"/>
              <a:gd name="T40" fmla="*/ 5583 w 7507"/>
              <a:gd name="T41" fmla="*/ 862 h 3042"/>
              <a:gd name="T42" fmla="*/ 4234 w 7507"/>
              <a:gd name="T43" fmla="*/ 756 h 3042"/>
              <a:gd name="T44" fmla="*/ 5031 w 7507"/>
              <a:gd name="T45" fmla="*/ 1090 h 3042"/>
              <a:gd name="T46" fmla="*/ 5360 w 7507"/>
              <a:gd name="T47" fmla="*/ 1899 h 3042"/>
              <a:gd name="T48" fmla="*/ 5031 w 7507"/>
              <a:gd name="T49" fmla="*/ 2708 h 3042"/>
              <a:gd name="T50" fmla="*/ 4234 w 7507"/>
              <a:gd name="T51" fmla="*/ 3042 h 3042"/>
              <a:gd name="T52" fmla="*/ 3436 w 7507"/>
              <a:gd name="T53" fmla="*/ 2708 h 3042"/>
              <a:gd name="T54" fmla="*/ 3124 w 7507"/>
              <a:gd name="T55" fmla="*/ 1899 h 3042"/>
              <a:gd name="T56" fmla="*/ 3436 w 7507"/>
              <a:gd name="T57" fmla="*/ 1090 h 3042"/>
              <a:gd name="T58" fmla="*/ 4234 w 7507"/>
              <a:gd name="T59" fmla="*/ 756 h 3042"/>
              <a:gd name="T60" fmla="*/ 0 w 7507"/>
              <a:gd name="T61" fmla="*/ 0 h 3042"/>
              <a:gd name="T62" fmla="*/ 502 w 7507"/>
              <a:gd name="T63" fmla="*/ 0 h 3042"/>
              <a:gd name="T64" fmla="*/ 1438 w 7507"/>
              <a:gd name="T65" fmla="*/ 1354 h 3042"/>
              <a:gd name="T66" fmla="*/ 2374 w 7507"/>
              <a:gd name="T67" fmla="*/ 0 h 3042"/>
              <a:gd name="T68" fmla="*/ 2877 w 7507"/>
              <a:gd name="T69" fmla="*/ 0 h 3042"/>
              <a:gd name="T70" fmla="*/ 1646 w 7507"/>
              <a:gd name="T71" fmla="*/ 1776 h 3042"/>
              <a:gd name="T72" fmla="*/ 1646 w 7507"/>
              <a:gd name="T73" fmla="*/ 2954 h 3042"/>
              <a:gd name="T74" fmla="*/ 1230 w 7507"/>
              <a:gd name="T75" fmla="*/ 2954 h 3042"/>
              <a:gd name="T76" fmla="*/ 1230 w 7507"/>
              <a:gd name="T77" fmla="*/ 1776 h 3042"/>
              <a:gd name="T78" fmla="*/ 0 w 7507"/>
              <a:gd name="T79" fmla="*/ 0 h 3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07" h="3042">
                <a:moveTo>
                  <a:pt x="4234" y="1178"/>
                </a:moveTo>
                <a:cubicBezTo>
                  <a:pt x="4037" y="1178"/>
                  <a:pt x="3870" y="1249"/>
                  <a:pt x="3731" y="1389"/>
                </a:cubicBezTo>
                <a:cubicBezTo>
                  <a:pt x="3592" y="1530"/>
                  <a:pt x="3523" y="1700"/>
                  <a:pt x="3523" y="1899"/>
                </a:cubicBezTo>
                <a:cubicBezTo>
                  <a:pt x="3523" y="2098"/>
                  <a:pt x="3592" y="2268"/>
                  <a:pt x="3731" y="2409"/>
                </a:cubicBezTo>
                <a:cubicBezTo>
                  <a:pt x="3870" y="2549"/>
                  <a:pt x="4037" y="2620"/>
                  <a:pt x="4234" y="2620"/>
                </a:cubicBezTo>
                <a:cubicBezTo>
                  <a:pt x="4430" y="2620"/>
                  <a:pt x="4598" y="2549"/>
                  <a:pt x="4736" y="2409"/>
                </a:cubicBezTo>
                <a:cubicBezTo>
                  <a:pt x="4887" y="2268"/>
                  <a:pt x="4962" y="2098"/>
                  <a:pt x="4962" y="1899"/>
                </a:cubicBezTo>
                <a:cubicBezTo>
                  <a:pt x="4962" y="1700"/>
                  <a:pt x="4887" y="1530"/>
                  <a:pt x="4736" y="1389"/>
                </a:cubicBezTo>
                <a:cubicBezTo>
                  <a:pt x="4598" y="1249"/>
                  <a:pt x="4430" y="1178"/>
                  <a:pt x="4234" y="1178"/>
                </a:cubicBezTo>
                <a:close/>
                <a:moveTo>
                  <a:pt x="5583" y="862"/>
                </a:moveTo>
                <a:cubicBezTo>
                  <a:pt x="5716" y="862"/>
                  <a:pt x="5848" y="862"/>
                  <a:pt x="5981" y="862"/>
                </a:cubicBezTo>
                <a:cubicBezTo>
                  <a:pt x="5981" y="1219"/>
                  <a:pt x="5981" y="1577"/>
                  <a:pt x="5981" y="1934"/>
                </a:cubicBezTo>
                <a:cubicBezTo>
                  <a:pt x="5981" y="2180"/>
                  <a:pt x="6045" y="2350"/>
                  <a:pt x="6172" y="2444"/>
                </a:cubicBezTo>
                <a:cubicBezTo>
                  <a:pt x="6264" y="2503"/>
                  <a:pt x="6409" y="2532"/>
                  <a:pt x="6605" y="2532"/>
                </a:cubicBezTo>
                <a:cubicBezTo>
                  <a:pt x="6773" y="2532"/>
                  <a:pt x="6941" y="2532"/>
                  <a:pt x="7108" y="2532"/>
                </a:cubicBezTo>
                <a:cubicBezTo>
                  <a:pt x="7108" y="1975"/>
                  <a:pt x="7108" y="1419"/>
                  <a:pt x="7108" y="862"/>
                </a:cubicBezTo>
                <a:cubicBezTo>
                  <a:pt x="7241" y="862"/>
                  <a:pt x="7374" y="862"/>
                  <a:pt x="7507" y="862"/>
                </a:cubicBezTo>
                <a:cubicBezTo>
                  <a:pt x="7507" y="1559"/>
                  <a:pt x="7507" y="2257"/>
                  <a:pt x="7507" y="2954"/>
                </a:cubicBezTo>
                <a:cubicBezTo>
                  <a:pt x="7206" y="2954"/>
                  <a:pt x="6906" y="2954"/>
                  <a:pt x="6605" y="2954"/>
                </a:cubicBezTo>
                <a:cubicBezTo>
                  <a:pt x="5924" y="2954"/>
                  <a:pt x="5583" y="2614"/>
                  <a:pt x="5583" y="1934"/>
                </a:cubicBezTo>
                <a:cubicBezTo>
                  <a:pt x="5583" y="1577"/>
                  <a:pt x="5583" y="1219"/>
                  <a:pt x="5583" y="862"/>
                </a:cubicBezTo>
                <a:close/>
                <a:moveTo>
                  <a:pt x="4234" y="756"/>
                </a:moveTo>
                <a:cubicBezTo>
                  <a:pt x="4546" y="756"/>
                  <a:pt x="4811" y="868"/>
                  <a:pt x="5031" y="1090"/>
                </a:cubicBezTo>
                <a:cubicBezTo>
                  <a:pt x="5251" y="1313"/>
                  <a:pt x="5360" y="1583"/>
                  <a:pt x="5360" y="1899"/>
                </a:cubicBezTo>
                <a:cubicBezTo>
                  <a:pt x="5360" y="2215"/>
                  <a:pt x="5251" y="2485"/>
                  <a:pt x="5031" y="2708"/>
                </a:cubicBezTo>
                <a:cubicBezTo>
                  <a:pt x="4811" y="2930"/>
                  <a:pt x="4546" y="3042"/>
                  <a:pt x="4234" y="3042"/>
                </a:cubicBezTo>
                <a:cubicBezTo>
                  <a:pt x="3922" y="3042"/>
                  <a:pt x="3656" y="2930"/>
                  <a:pt x="3436" y="2708"/>
                </a:cubicBezTo>
                <a:cubicBezTo>
                  <a:pt x="3228" y="2485"/>
                  <a:pt x="3124" y="2215"/>
                  <a:pt x="3124" y="1899"/>
                </a:cubicBezTo>
                <a:cubicBezTo>
                  <a:pt x="3124" y="1583"/>
                  <a:pt x="3228" y="1313"/>
                  <a:pt x="3436" y="1090"/>
                </a:cubicBezTo>
                <a:cubicBezTo>
                  <a:pt x="3656" y="868"/>
                  <a:pt x="3922" y="756"/>
                  <a:pt x="4234" y="756"/>
                </a:cubicBezTo>
                <a:close/>
                <a:moveTo>
                  <a:pt x="0" y="0"/>
                </a:moveTo>
                <a:cubicBezTo>
                  <a:pt x="167" y="0"/>
                  <a:pt x="335" y="0"/>
                  <a:pt x="502" y="0"/>
                </a:cubicBezTo>
                <a:cubicBezTo>
                  <a:pt x="814" y="452"/>
                  <a:pt x="1126" y="903"/>
                  <a:pt x="1438" y="1354"/>
                </a:cubicBezTo>
                <a:cubicBezTo>
                  <a:pt x="1750" y="903"/>
                  <a:pt x="2062" y="452"/>
                  <a:pt x="2374" y="0"/>
                </a:cubicBezTo>
                <a:cubicBezTo>
                  <a:pt x="2542" y="0"/>
                  <a:pt x="2710" y="0"/>
                  <a:pt x="2877" y="0"/>
                </a:cubicBezTo>
                <a:cubicBezTo>
                  <a:pt x="2467" y="592"/>
                  <a:pt x="2057" y="1184"/>
                  <a:pt x="1646" y="1776"/>
                </a:cubicBezTo>
                <a:cubicBezTo>
                  <a:pt x="1646" y="2169"/>
                  <a:pt x="1646" y="2561"/>
                  <a:pt x="1646" y="2954"/>
                </a:cubicBezTo>
                <a:cubicBezTo>
                  <a:pt x="1508" y="2954"/>
                  <a:pt x="1369" y="2954"/>
                  <a:pt x="1230" y="2954"/>
                </a:cubicBezTo>
                <a:cubicBezTo>
                  <a:pt x="1230" y="2561"/>
                  <a:pt x="1230" y="2169"/>
                  <a:pt x="1230" y="1776"/>
                </a:cubicBezTo>
                <a:cubicBezTo>
                  <a:pt x="820" y="1184"/>
                  <a:pt x="410" y="592"/>
                  <a:pt x="0" y="0"/>
                </a:cubicBezTo>
                <a:close/>
              </a:path>
            </a:pathLst>
          </a:custGeom>
          <a:solidFill>
            <a:schemeClr val="accent1">
              <a:lumMod val="20000"/>
              <a:lumOff val="80000"/>
            </a:schemeClr>
          </a:solidFill>
          <a:ln w="0">
            <a:noFill/>
            <a:prstDash val="solid"/>
            <a:round/>
            <a:headEnd/>
            <a:tailEnd/>
          </a:ln>
        </p:spPr>
        <p:txBody>
          <a:bodyPr/>
          <a:lstStyle/>
          <a:p>
            <a:pPr>
              <a:defRPr/>
            </a:pPr>
            <a:endParaRPr lang="zh-CN" altLang="en-US">
              <a:solidFill>
                <a:srgbClr val="FF0000"/>
              </a:solidFill>
            </a:endParaRPr>
          </a:p>
        </p:txBody>
      </p:sp>
      <p:sp>
        <p:nvSpPr>
          <p:cNvPr id="11" name="文本框 10"/>
          <p:cNvSpPr txBox="1"/>
          <p:nvPr userDrawn="1"/>
        </p:nvSpPr>
        <p:spPr>
          <a:xfrm>
            <a:off x="4786168" y="2768877"/>
            <a:ext cx="4902413" cy="1323439"/>
          </a:xfrm>
          <a:prstGeom prst="rect">
            <a:avLst/>
          </a:prstGeom>
          <a:noFill/>
        </p:spPr>
        <p:txBody>
          <a:bodyPr wrap="square" rtlCol="0">
            <a:spAutoFit/>
          </a:bodyPr>
          <a:lstStyle/>
          <a:p>
            <a:r>
              <a:rPr lang="en-US" altLang="zh-CN" sz="8000" dirty="0">
                <a:solidFill>
                  <a:srgbClr val="BC0A00"/>
                </a:solidFill>
                <a:latin typeface="方正兰亭粗黑_GBK" panose="02000000000000000000" pitchFamily="2" charset="-122"/>
                <a:ea typeface="方正兰亭粗黑_GBK" panose="02000000000000000000" pitchFamily="2" charset="-122"/>
              </a:rPr>
              <a:t> </a:t>
            </a:r>
            <a:r>
              <a:rPr lang="zh-CN" altLang="en-US" sz="8000" dirty="0">
                <a:solidFill>
                  <a:srgbClr val="BC0A00"/>
                </a:solidFill>
                <a:latin typeface="方正兰亭粗黑_GBK" panose="02000000000000000000" pitchFamily="2" charset="-122"/>
                <a:ea typeface="方正兰亭粗黑_GBK" panose="02000000000000000000" pitchFamily="2" charset="-122"/>
              </a:rPr>
              <a:t>谢谢</a:t>
            </a:r>
          </a:p>
        </p:txBody>
      </p:sp>
      <p:sp>
        <p:nvSpPr>
          <p:cNvPr id="12" name="矩形 11"/>
          <p:cNvSpPr/>
          <p:nvPr userDrawn="1"/>
        </p:nvSpPr>
        <p:spPr>
          <a:xfrm>
            <a:off x="1187761" y="3228800"/>
            <a:ext cx="3734440" cy="122945"/>
          </a:xfrm>
          <a:prstGeom prst="rect">
            <a:avLst/>
          </a:prstGeom>
          <a:solidFill>
            <a:srgbClr val="BC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7417636" y="3520795"/>
            <a:ext cx="3862800" cy="115260"/>
          </a:xfrm>
          <a:prstGeom prst="rect">
            <a:avLst/>
          </a:prstGeom>
          <a:solidFill>
            <a:srgbClr val="BC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156460" y="157446"/>
            <a:ext cx="1859909" cy="592831"/>
          </a:xfrm>
          <a:prstGeom prst="rect">
            <a:avLst/>
          </a:prstGeom>
          <a:solidFill>
            <a:srgbClr val="C40E00"/>
          </a:solidFill>
        </p:spPr>
        <p:txBody>
          <a:bodyPr wrap="square" rtlCol="0">
            <a:spAutoFit/>
          </a:bodyPr>
          <a:lstStyle/>
          <a:p>
            <a:endParaRPr lang="zh-CN" altLang="en-US" dirty="0"/>
          </a:p>
        </p:txBody>
      </p:sp>
      <p:sp>
        <p:nvSpPr>
          <p:cNvPr id="16" name="内容占位符 19"/>
          <p:cNvSpPr>
            <a:spLocks noGrp="1"/>
          </p:cNvSpPr>
          <p:nvPr>
            <p:ph sz="quarter" idx="14"/>
          </p:nvPr>
        </p:nvSpPr>
        <p:spPr>
          <a:xfrm>
            <a:off x="183739" y="300951"/>
            <a:ext cx="1859911" cy="442649"/>
          </a:xfrm>
        </p:spPr>
        <p:txBody>
          <a:bodyPr/>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a:t>
            </a:r>
          </a:p>
        </p:txBody>
      </p:sp>
    </p:spTree>
    <p:extLst>
      <p:ext uri="{BB962C8B-B14F-4D97-AF65-F5344CB8AC3E}">
        <p14:creationId xmlns:p14="http://schemas.microsoft.com/office/powerpoint/2010/main" val="22831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4F613D-C0B6-5949-B183-40C8E3AF8B1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D327F1FD-69BD-DF49-8707-84ECC6BD086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C85AAAD3-B892-2343-BCF8-E88DDFEEA8D0}"/>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5" name="页脚占位符 4">
            <a:extLst>
              <a:ext uri="{FF2B5EF4-FFF2-40B4-BE49-F238E27FC236}">
                <a16:creationId xmlns:a16="http://schemas.microsoft.com/office/drawing/2014/main" xmlns="" id="{4B673724-51ED-5248-BD86-51330934584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13269D43-C036-B041-B2B3-4839AF1CB2DA}"/>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3798743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6FF52B-5669-5B4D-A8AD-A5607277379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AFB8FFD5-DA68-9845-98C4-301886249C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xmlns="" id="{60958332-0D24-574D-8CB3-F88807DD30FA}"/>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5" name="页脚占位符 4">
            <a:extLst>
              <a:ext uri="{FF2B5EF4-FFF2-40B4-BE49-F238E27FC236}">
                <a16:creationId xmlns:a16="http://schemas.microsoft.com/office/drawing/2014/main" xmlns="" id="{F4FCEB53-8A45-6441-B075-5985271323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C708BE51-6939-0047-9678-80356A047111}"/>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2575606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B6F87DB-BB84-8C49-8A15-0FF4D90827F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BEB5FFD6-A6DB-4747-8E82-BBC48C4761A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xmlns="" id="{95B135F5-6742-5E4E-B08F-11CBBFDD2CAF}"/>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xmlns="" id="{C98EA1A0-225D-5740-BFE6-6F7309E821BA}"/>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6" name="页脚占位符 5">
            <a:extLst>
              <a:ext uri="{FF2B5EF4-FFF2-40B4-BE49-F238E27FC236}">
                <a16:creationId xmlns:a16="http://schemas.microsoft.com/office/drawing/2014/main" xmlns="" id="{083B386F-6294-2242-B411-534A6195D4B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5ECF53B7-00B9-0245-A12E-64A55A58BE57}"/>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1758154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48787E7-0F90-4749-86F8-CBD5E164DE1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19F14F88-CD65-D142-8DD1-EA1ACA0CFD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xmlns="" id="{E579DDB6-6B04-4049-B073-F17A71E5A21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xmlns="" id="{9B4E14E1-AD6E-534F-8E42-7440E4944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xmlns="" id="{6E198495-55B1-5845-8C88-B885ACE1E69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xmlns="" id="{E16F3EA8-B3A9-7249-8855-2083EA5978AE}"/>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8" name="页脚占位符 7">
            <a:extLst>
              <a:ext uri="{FF2B5EF4-FFF2-40B4-BE49-F238E27FC236}">
                <a16:creationId xmlns:a16="http://schemas.microsoft.com/office/drawing/2014/main" xmlns="" id="{F1B78645-0032-1B4B-8AD0-48972736DE4D}"/>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xmlns="" id="{F505E2FD-06F4-5540-B24E-A82014F5DDAE}"/>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76735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D2DB60D-AF5B-9D4C-BCE7-93E60C66CDE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xmlns="" id="{93DC68A2-9461-0D47-ADC1-36AC48B7E252}"/>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4" name="页脚占位符 3">
            <a:extLst>
              <a:ext uri="{FF2B5EF4-FFF2-40B4-BE49-F238E27FC236}">
                <a16:creationId xmlns:a16="http://schemas.microsoft.com/office/drawing/2014/main" xmlns="" id="{F864B823-F392-DA42-9F82-9F5553A0AFA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xmlns="" id="{C3753327-656F-1F48-B245-E56E79CE07DB}"/>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4157365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CF8CC374-F406-374D-8224-C75176DD29B3}"/>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3" name="页脚占位符 2">
            <a:extLst>
              <a:ext uri="{FF2B5EF4-FFF2-40B4-BE49-F238E27FC236}">
                <a16:creationId xmlns:a16="http://schemas.microsoft.com/office/drawing/2014/main" xmlns="" id="{B809956C-3435-F346-AAA4-A1E636159AF3}"/>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xmlns="" id="{2B89E84F-E937-B946-BC21-7C13DA6D4710}"/>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74318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54144EF-F711-0340-8176-B28EB7507EC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DA388AF6-CF15-A549-BF67-1DB32337C4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xmlns="" id="{1E27C1D8-C4CC-2E4C-9574-485E2118E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xmlns="" id="{9BFD2B14-3098-7A42-98F6-6FD2A88116E1}"/>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6" name="页脚占位符 5">
            <a:extLst>
              <a:ext uri="{FF2B5EF4-FFF2-40B4-BE49-F238E27FC236}">
                <a16:creationId xmlns:a16="http://schemas.microsoft.com/office/drawing/2014/main" xmlns="" id="{B361E20B-FF60-7448-8398-839A28DC8D7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BB6C7E06-829C-6F41-88BF-59C6FFD32A1F}"/>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288364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702605-D587-E942-9083-1BAC24A7D77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xmlns="" id="{EEBCEA35-E72E-B345-A40B-E93386A098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xmlns="" id="{C8041327-141D-7F4A-AB18-B214BB313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xmlns="" id="{602F5299-C372-2D42-8BE0-DE6834B434FA}"/>
              </a:ext>
            </a:extLst>
          </p:cNvPr>
          <p:cNvSpPr>
            <a:spLocks noGrp="1"/>
          </p:cNvSpPr>
          <p:nvPr>
            <p:ph type="dt" sz="half" idx="10"/>
          </p:nvPr>
        </p:nvSpPr>
        <p:spPr/>
        <p:txBody>
          <a:bodyPr/>
          <a:lstStyle/>
          <a:p>
            <a:fld id="{94807219-2542-8D44-AC11-FAA45954A67F}" type="datetimeFigureOut">
              <a:rPr kumimoji="1" lang="zh-CN" altLang="en-US" smtClean="0"/>
              <a:t>2019-12-27</a:t>
            </a:fld>
            <a:endParaRPr kumimoji="1" lang="zh-CN" altLang="en-US"/>
          </a:p>
        </p:txBody>
      </p:sp>
      <p:sp>
        <p:nvSpPr>
          <p:cNvPr id="6" name="页脚占位符 5">
            <a:extLst>
              <a:ext uri="{FF2B5EF4-FFF2-40B4-BE49-F238E27FC236}">
                <a16:creationId xmlns:a16="http://schemas.microsoft.com/office/drawing/2014/main" xmlns="" id="{9DB38EEE-D26A-C040-B113-56A8F71D492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0B43A343-1421-0A4F-B692-F7B0D20191C0}"/>
              </a:ext>
            </a:extLst>
          </p:cNvPr>
          <p:cNvSpPr>
            <a:spLocks noGrp="1"/>
          </p:cNvSpPr>
          <p:nvPr>
            <p:ph type="sldNum" sz="quarter" idx="12"/>
          </p:nvPr>
        </p:nvSpPr>
        <p:spPr/>
        <p:txBody>
          <a:body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1667253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4D5268F4-A49F-4448-AFDA-E5044F3C42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FEAE8D9C-A379-C944-8478-F70D05B6AE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93AAB1FD-BE76-DD4E-AEAC-2011E595E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807219-2542-8D44-AC11-FAA45954A67F}" type="datetimeFigureOut">
              <a:rPr kumimoji="1" lang="zh-CN" altLang="en-US" smtClean="0"/>
              <a:t>2019-12-27</a:t>
            </a:fld>
            <a:endParaRPr kumimoji="1" lang="zh-CN" altLang="en-US"/>
          </a:p>
        </p:txBody>
      </p:sp>
      <p:sp>
        <p:nvSpPr>
          <p:cNvPr id="5" name="页脚占位符 4">
            <a:extLst>
              <a:ext uri="{FF2B5EF4-FFF2-40B4-BE49-F238E27FC236}">
                <a16:creationId xmlns:a16="http://schemas.microsoft.com/office/drawing/2014/main" xmlns="" id="{0868E44D-6040-E743-955B-192741C2D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xmlns="" id="{E96AE652-D235-7E49-AE05-68789C73EB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49075B-269E-8741-99F9-2B30245D92E0}" type="slidenum">
              <a:rPr kumimoji="1" lang="zh-CN" altLang="en-US" smtClean="0"/>
              <a:t>‹#›</a:t>
            </a:fld>
            <a:endParaRPr kumimoji="1" lang="zh-CN" altLang="en-US"/>
          </a:p>
        </p:txBody>
      </p:sp>
    </p:spTree>
    <p:extLst>
      <p:ext uri="{BB962C8B-B14F-4D97-AF65-F5344CB8AC3E}">
        <p14:creationId xmlns:p14="http://schemas.microsoft.com/office/powerpoint/2010/main" val="222401344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28.F6A631B0"/><Relationship Id="rId3" Type="http://schemas.openxmlformats.org/officeDocument/2006/relationships/image" Target="../media/image23.png"/><Relationship Id="rId7" Type="http://schemas.openxmlformats.org/officeDocument/2006/relationships/image" Target="../media/image27.F6A631B0"/><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F6A631B0"/></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zhuanlan.zhihu.com/p/34354086" TargetMode="External"/><Relationship Id="rId2" Type="http://schemas.openxmlformats.org/officeDocument/2006/relationships/hyperlink" Target="http://www.qianjia.com/html/2019-04/23_334231.html" TargetMode="External"/><Relationship Id="rId1" Type="http://schemas.openxmlformats.org/officeDocument/2006/relationships/slideLayout" Target="../slideLayouts/slideLayout12.xml"/><Relationship Id="rId5" Type="http://schemas.openxmlformats.org/officeDocument/2006/relationships/hyperlink" Target="https://baijiahao.baidu.com/s?id=1578592672625663061&amp;wfr=spider&amp;for=pc" TargetMode="External"/><Relationship Id="rId4" Type="http://schemas.openxmlformats.org/officeDocument/2006/relationships/hyperlink" Target="http://blog.itpub.net/29829936/viewspace-264877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5.gif"/><Relationship Id="rId4" Type="http://schemas.openxmlformats.org/officeDocument/2006/relationships/image" Target="../media/image4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hyperlink" Target="https://github.com/BVLC/caffe?spm=5176.blog30794.yqblogcon1.10.h9wpxY" TargetMode="External"/><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hyperlink" Target="https://github.com/scikit-learn/scikit-learn?spm=5176.blog30794.yqblogcon1.9.h9wpxY" TargetMode="External"/><Relationship Id="rId4" Type="http://schemas.openxmlformats.org/officeDocument/2006/relationships/hyperlink" Target="https://github.com/tensorflow/tensorflow?spm=5176.blog30794.yqblogcon1.8.h9wpxY" TargetMode="External"/><Relationship Id="rId9" Type="http://schemas.openxmlformats.org/officeDocument/2006/relationships/hyperlink" Target="https://github.com/fchollet/keras?spm=5176.blog30794.yqblogcon1.13.h9wpxY"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apache/spark" TargetMode="External"/><Relationship Id="rId3" Type="http://schemas.openxmlformats.org/officeDocument/2006/relationships/hyperlink" Target="https://github.com/PredictionIO/PredictionIO?spm=5176.blog30794.yqblogcon1.11.h9wpxY" TargetMode="External"/><Relationship Id="rId7" Type="http://schemas.openxmlformats.org/officeDocument/2006/relationships/image" Target="../media/image62.png"/><Relationship Id="rId2" Type="http://schemas.openxmlformats.org/officeDocument/2006/relationships/hyperlink" Target="http://www.linuxidc.com/topicnews.aspx?tid=13" TargetMode="External"/><Relationship Id="rId1" Type="http://schemas.openxmlformats.org/officeDocument/2006/relationships/slideLayout" Target="../slideLayouts/slideLayout12.xml"/><Relationship Id="rId6" Type="http://schemas.openxmlformats.org/officeDocument/2006/relationships/hyperlink" Target="https://github.com/apache/mahout"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flipH="1">
            <a:off x="0" y="1143000"/>
            <a:ext cx="12192000" cy="3374293"/>
          </a:xfrm>
          <a:prstGeom prst="rect">
            <a:avLst/>
          </a:prstGeom>
          <a:solidFill>
            <a:srgbClr val="C40E00"/>
          </a:solidFill>
          <a:effectLst>
            <a:outerShdw blurRad="50800" dist="38100" dir="2700000" algn="tl" rotWithShape="0">
              <a:prstClr val="black">
                <a:alpha val="40000"/>
              </a:prstClr>
            </a:outerShdw>
          </a:effectLst>
        </p:spPr>
        <p:txBody>
          <a:bodyPr wrap="square" rtlCol="0">
            <a:noAutofit/>
          </a:bodyPr>
          <a:lstStyle/>
          <a:p>
            <a:pPr algn="ctr"/>
            <a:endParaRPr lang="en-US" altLang="zh-CN" sz="3200" b="1" spc="300" dirty="0">
              <a:solidFill>
                <a:schemeClr val="bg1"/>
              </a:solidFill>
              <a:latin typeface="华康俪金黑W8(P)" panose="020B0800000000000000" pitchFamily="34" charset="-122"/>
              <a:ea typeface="华康俪金黑W8(P)" panose="020B0800000000000000" pitchFamily="34" charset="-122"/>
            </a:endParaRPr>
          </a:p>
          <a:p>
            <a:pPr algn="ctr"/>
            <a:endParaRPr lang="en-US" altLang="zh-CN" sz="3200" b="1" spc="300" dirty="0">
              <a:solidFill>
                <a:schemeClr val="bg1"/>
              </a:solidFill>
              <a:latin typeface="华康俪金黑W8(P)" panose="020B0800000000000000" pitchFamily="34" charset="-122"/>
              <a:ea typeface="华康俪金黑W8(P)" panose="020B0800000000000000" pitchFamily="34" charset="-122"/>
            </a:endParaRPr>
          </a:p>
          <a:p>
            <a:pPr algn="ctr"/>
            <a:endParaRPr lang="en-US" altLang="zh-CN" sz="3200" b="1" spc="300" dirty="0">
              <a:solidFill>
                <a:schemeClr val="bg1"/>
              </a:solidFill>
              <a:latin typeface="华康俪金黑W8(P)" panose="020B0800000000000000" pitchFamily="34" charset="-122"/>
              <a:ea typeface="华康俪金黑W8(P)" panose="020B0800000000000000" pitchFamily="34" charset="-122"/>
            </a:endParaRPr>
          </a:p>
          <a:p>
            <a:pPr algn="ctr"/>
            <a:r>
              <a:rPr lang="zh-CN" altLang="en-US" sz="4400" b="1" dirty="0">
                <a:solidFill>
                  <a:schemeClr val="bg1"/>
                </a:solidFill>
                <a:latin typeface="微软雅黑" panose="020B0503020204020204" pitchFamily="34" charset="-122"/>
                <a:ea typeface="微软雅黑" panose="020B0503020204020204" pitchFamily="34" charset="-122"/>
              </a:rPr>
              <a:t>机器学习简介</a:t>
            </a:r>
          </a:p>
        </p:txBody>
      </p:sp>
      <p:sp>
        <p:nvSpPr>
          <p:cNvPr id="7" name="文本框 6"/>
          <p:cNvSpPr txBox="1"/>
          <p:nvPr/>
        </p:nvSpPr>
        <p:spPr>
          <a:xfrm flipH="1">
            <a:off x="5318671" y="6127995"/>
            <a:ext cx="1554656" cy="369332"/>
          </a:xfrm>
          <a:prstGeom prst="rect">
            <a:avLst/>
          </a:prstGeom>
          <a:noFill/>
        </p:spPr>
        <p:txBody>
          <a:bodyPr wrap="square" rtlCol="0">
            <a:spAutoFit/>
          </a:bodyPr>
          <a:lstStyle/>
          <a:p>
            <a:pPr algn="ctr"/>
            <a:r>
              <a:rPr lang="en-US" altLang="zh-CN" b="1" dirty="0">
                <a:latin typeface="Arial" panose="020B0604020202020204" pitchFamily="34" charset="0"/>
                <a:ea typeface="微软雅黑" panose="020B0503020204020204" pitchFamily="34" charset="-122"/>
              </a:rPr>
              <a:t>2019-11-27</a:t>
            </a:r>
            <a:endParaRPr lang="zh-CN" altLang="en-US" b="1" dirty="0">
              <a:latin typeface="Arial" panose="020B0604020202020204" pitchFamily="34" charset="0"/>
              <a:ea typeface="微软雅黑" panose="020B0503020204020204" pitchFamily="34" charset="-122"/>
            </a:endParaRPr>
          </a:p>
        </p:txBody>
      </p:sp>
      <p:sp>
        <p:nvSpPr>
          <p:cNvPr id="8" name="文本框 7"/>
          <p:cNvSpPr txBox="1"/>
          <p:nvPr/>
        </p:nvSpPr>
        <p:spPr>
          <a:xfrm flipH="1">
            <a:off x="3502731" y="5666330"/>
            <a:ext cx="5186535" cy="461665"/>
          </a:xfrm>
          <a:prstGeom prst="rect">
            <a:avLst/>
          </a:prstGeom>
          <a:noFill/>
        </p:spPr>
        <p:txBody>
          <a:bodyPr wrap="square" rtlCol="0">
            <a:spAutoFit/>
          </a:bodyPr>
          <a:lstStyle/>
          <a:p>
            <a:pPr algn="ctr"/>
            <a:r>
              <a:rPr lang="zh-CN" altLang="en-US" sz="2400" b="1" dirty="0">
                <a:latin typeface="Arial" panose="020B0604020202020204" pitchFamily="34" charset="0"/>
                <a:ea typeface="微软雅黑" panose="020B0503020204020204" pitchFamily="34" charset="-122"/>
              </a:rPr>
              <a:t>中芯国际</a:t>
            </a:r>
          </a:p>
        </p:txBody>
      </p:sp>
      <p:sp>
        <p:nvSpPr>
          <p:cNvPr id="6" name="TextBox 1"/>
          <p:cNvSpPr txBox="1"/>
          <p:nvPr/>
        </p:nvSpPr>
        <p:spPr>
          <a:xfrm>
            <a:off x="4627981" y="3767515"/>
            <a:ext cx="5312251" cy="381258"/>
          </a:xfrm>
          <a:prstGeom prst="rect">
            <a:avLst/>
          </a:prstGeom>
          <a:noFill/>
          <a:effectLst>
            <a:glow rad="127000">
              <a:schemeClr val="bg1"/>
            </a:glow>
          </a:effectLst>
        </p:spPr>
        <p:txBody>
          <a:bodyPr wrap="square" rtlCol="0">
            <a:spAutoFit/>
          </a:bodyPr>
          <a:lstStyle/>
          <a:p>
            <a:pPr marL="806135" lvl="2" defTabSz="914400" eaLnBrk="0" fontAlgn="base" hangingPunct="0">
              <a:lnSpc>
                <a:spcPct val="130000"/>
              </a:lnSpc>
              <a:spcBef>
                <a:spcPct val="20000"/>
              </a:spcBef>
              <a:spcAft>
                <a:spcPct val="0"/>
              </a:spcAft>
              <a:buClr>
                <a:srgbClr val="00B050"/>
              </a:buClr>
              <a:defRPr/>
            </a:pPr>
            <a:r>
              <a:rPr kumimoji="1" lang="en-US" altLang="zh-CN" sz="16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Sunny</a:t>
            </a:r>
          </a:p>
        </p:txBody>
      </p:sp>
    </p:spTree>
    <p:extLst>
      <p:ext uri="{BB962C8B-B14F-4D97-AF65-F5344CB8AC3E}">
        <p14:creationId xmlns:p14="http://schemas.microsoft.com/office/powerpoint/2010/main" val="256338352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无监督学习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3954929"/>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lang="zh-CN" altLang="en-US" sz="2400" b="1" dirty="0">
                <a:latin typeface="微软雅黑" panose="020B0503020204020204" pitchFamily="34" charset="-122"/>
                <a:ea typeface="微软雅黑" panose="020B0503020204020204" pitchFamily="34" charset="-122"/>
              </a:rPr>
              <a:t>无监督学习就是让计算机自己进行</a:t>
            </a:r>
            <a:r>
              <a:rPr lang="zh-CN" altLang="en-US" sz="2400" b="1" dirty="0" smtClean="0">
                <a:latin typeface="微软雅黑" panose="020B0503020204020204" pitchFamily="34" charset="-122"/>
                <a:ea typeface="微软雅黑" panose="020B0503020204020204" pitchFamily="34" charset="-122"/>
              </a:rPr>
              <a:t>学习</a:t>
            </a:r>
            <a:endParaRPr kumimoji="1" lang="en-US" altLang="zh-CN"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在</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无监督式学习中，</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数据并不被特别标识</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，学习模型是为了</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推断出数据的一些内在结构</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常见的应用场景包括关联规则的学习以及</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聚类</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等</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监督学习和无监督学习的区别：训练集目标是否被标注。他们都有训练集，且都有输入和输出。</a:t>
            </a:r>
          </a:p>
        </p:txBody>
      </p:sp>
    </p:spTree>
    <p:extLst>
      <p:ext uri="{BB962C8B-B14F-4D97-AF65-F5344CB8AC3E}">
        <p14:creationId xmlns:p14="http://schemas.microsoft.com/office/powerpoint/2010/main" val="21535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smtClean="0"/>
              <a:t>无监督学习</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graphicFrame>
        <p:nvGraphicFramePr>
          <p:cNvPr id="6" name="图示 5"/>
          <p:cNvGraphicFramePr/>
          <p:nvPr>
            <p:extLst>
              <p:ext uri="{D42A27DB-BD31-4B8C-83A1-F6EECF244321}">
                <p14:modId xmlns:p14="http://schemas.microsoft.com/office/powerpoint/2010/main" val="2121886418"/>
              </p:ext>
            </p:extLst>
          </p:nvPr>
        </p:nvGraphicFramePr>
        <p:xfrm>
          <a:off x="250243" y="791374"/>
          <a:ext cx="6734819" cy="2701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这里写图片描述"/>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571" y="307628"/>
            <a:ext cx="3928296" cy="2946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图1 男女生身高分布差异"/>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044" y="3411019"/>
            <a:ext cx="7769956" cy="29726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四大机器学习降维算法：PCA、LDA、LLE、Laplacian Eigenmap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640205"/>
            <a:ext cx="3316699" cy="274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046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半监督学习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4329390"/>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半监督学习是</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介于监督学习与无监督学习之间</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一种机器学习方式，主要考虑如何利用</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少量的标注样本</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和</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大量的未标注样本</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进行训练和分类的问题；</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应用场景包括分类和回归，算法包括一些对常用监督式学习算法的延伸，这些算法首先试图对未标识数据进行建模，在此基础上再对标识的数据进行</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预测；</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半监督学习从诞生以来，主要用于处理人工合成数据，无噪声干扰的样本数据是当前大部分半监督学习方法使用的数据，而在实际生活中用到的数据却大部分不是无干扰的，通常都比较难以得到纯样本数据。</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914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smtClean="0"/>
              <a:t>半监督学习</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graphicFrame>
        <p:nvGraphicFramePr>
          <p:cNvPr id="5" name="图示 4"/>
          <p:cNvGraphicFramePr/>
          <p:nvPr>
            <p:extLst>
              <p:ext uri="{D42A27DB-BD31-4B8C-83A1-F6EECF244321}">
                <p14:modId xmlns:p14="http://schemas.microsoft.com/office/powerpoint/2010/main" val="2563860276"/>
              </p:ext>
            </p:extLst>
          </p:nvPr>
        </p:nvGraphicFramePr>
        <p:xfrm>
          <a:off x="1592494" y="863030"/>
          <a:ext cx="8568952" cy="29269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descr="https://img2018.cnblogs.com/blog/1521884/201810/1521884-20181026202115730-1546407120.png"/>
          <p:cNvPicPr/>
          <p:nvPr/>
        </p:nvPicPr>
        <p:blipFill>
          <a:blip r:embed="rId8">
            <a:extLst>
              <a:ext uri="{28A0092B-C50C-407E-A947-70E740481C1C}">
                <a14:useLocalDpi xmlns:a14="http://schemas.microsoft.com/office/drawing/2010/main" val="0"/>
              </a:ext>
            </a:extLst>
          </a:blip>
          <a:srcRect/>
          <a:stretch>
            <a:fillRect/>
          </a:stretch>
        </p:blipFill>
        <p:spPr bwMode="auto">
          <a:xfrm>
            <a:off x="2404153" y="3522866"/>
            <a:ext cx="6493267" cy="3335134"/>
          </a:xfrm>
          <a:prstGeom prst="rect">
            <a:avLst/>
          </a:prstGeom>
          <a:noFill/>
          <a:ln>
            <a:noFill/>
          </a:ln>
        </p:spPr>
      </p:pic>
    </p:spTree>
    <p:extLst>
      <p:ext uri="{BB962C8B-B14F-4D97-AF65-F5344CB8AC3E}">
        <p14:creationId xmlns:p14="http://schemas.microsoft.com/office/powerpoint/2010/main" val="37382540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强化学习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3954929"/>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强化学习通过观察来学习动作的完成，每个动作都会对环境有所影响，学习对象根据观察到的周围环境的反馈来做出判断；</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在强化学习下，输入数据直接反馈到模型，模型必须对此立刻做出调整</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从本质上看，强化学习是一个通用的问题解决框架，其核心思想是 </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Trial &amp; Error</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常见的应用场景包括动态系统以及</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机器人控制</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等</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480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强化学习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2243050"/>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lang="zh-CN" altLang="zh-CN" sz="2400" b="1">
                <a:latin typeface="微软雅黑" panose="020B0503020204020204" pitchFamily="34" charset="-122"/>
                <a:ea typeface="微软雅黑" panose="020B0503020204020204" pitchFamily="34" charset="-122"/>
              </a:rPr>
              <a:t>强化学习问题不同于传统机器学习问题，它是一种在交互的过程中学习并实现目标的问题。这里把具有学习能力和决策能力的程序或系统称之为</a:t>
            </a:r>
            <a:r>
              <a:rPr lang="en-US" altLang="zh-CN" sz="2400" b="1">
                <a:latin typeface="微软雅黑" panose="020B0503020204020204" pitchFamily="34" charset="-122"/>
                <a:ea typeface="微软雅黑" panose="020B0503020204020204" pitchFamily="34" charset="-122"/>
              </a:rPr>
              <a:t>Agent</a:t>
            </a:r>
            <a:r>
              <a:rPr lang="zh-CN" altLang="zh-CN" sz="2400" b="1">
                <a:latin typeface="微软雅黑" panose="020B0503020204020204" pitchFamily="34" charset="-122"/>
                <a:ea typeface="微软雅黑" panose="020B0503020204020204" pitchFamily="34" charset="-122"/>
              </a:rPr>
              <a:t>（代理，智能体）；与之交互的对象统称为环境（</a:t>
            </a:r>
            <a:r>
              <a:rPr lang="en-US" altLang="zh-CN" sz="2400" b="1">
                <a:latin typeface="微软雅黑" panose="020B0503020204020204" pitchFamily="34" charset="-122"/>
                <a:ea typeface="微软雅黑" panose="020B0503020204020204" pitchFamily="34" charset="-122"/>
              </a:rPr>
              <a:t>Environment</a:t>
            </a:r>
            <a:r>
              <a:rPr lang="zh-CN" altLang="zh-CN" sz="2400" b="1">
                <a:latin typeface="微软雅黑" panose="020B0503020204020204" pitchFamily="34" charset="-122"/>
                <a:ea typeface="微软雅黑" panose="020B0503020204020204" pitchFamily="34" charset="-122"/>
              </a:rPr>
              <a:t>）。交互过程如下图所示：</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5" name="图片 4"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3024586" y="2687784"/>
            <a:ext cx="4944745" cy="1868805"/>
          </a:xfrm>
          <a:prstGeom prst="rect">
            <a:avLst/>
          </a:prstGeom>
          <a:noFill/>
          <a:ln>
            <a:noFill/>
          </a:ln>
        </p:spPr>
      </p:pic>
      <p:sp>
        <p:nvSpPr>
          <p:cNvPr id="4" name="矩形 3"/>
          <p:cNvSpPr/>
          <p:nvPr/>
        </p:nvSpPr>
        <p:spPr>
          <a:xfrm>
            <a:off x="1197798" y="4729757"/>
            <a:ext cx="10463371" cy="1554272"/>
          </a:xfrm>
          <a:prstGeom prst="rect">
            <a:avLst/>
          </a:prstGeom>
        </p:spPr>
        <p:txBody>
          <a:bodyPr wrap="square">
            <a:spAutoFit/>
          </a:bodyPr>
          <a:lstStyle/>
          <a:p>
            <a:pPr>
              <a:spcAft>
                <a:spcPts val="600"/>
              </a:spcAft>
            </a:pPr>
            <a:r>
              <a:rPr lang="zh-CN" altLang="zh-CN" b="1">
                <a:latin typeface="微软雅黑" panose="020B0503020204020204" pitchFamily="34" charset="-122"/>
                <a:ea typeface="微软雅黑" panose="020B0503020204020204" pitchFamily="34" charset="-122"/>
              </a:rPr>
              <a:t>强化学习解决的是在交互过程中以目标为导向的学习问题，目标就是长期收益最大化。无论学习的场景是什么、目标是什么，以目标为导向的行为学习问题都可以归纳为</a:t>
            </a:r>
            <a:r>
              <a:rPr lang="en-US" altLang="zh-CN" b="1">
                <a:latin typeface="微软雅黑" panose="020B0503020204020204" pitchFamily="34" charset="-122"/>
                <a:ea typeface="微软雅黑" panose="020B0503020204020204" pitchFamily="34" charset="-122"/>
              </a:rPr>
              <a:t>3</a:t>
            </a:r>
            <a:r>
              <a:rPr lang="zh-CN" altLang="zh-CN" b="1">
                <a:latin typeface="微软雅黑" panose="020B0503020204020204" pitchFamily="34" charset="-122"/>
                <a:ea typeface="微软雅黑" panose="020B0503020204020204" pitchFamily="34" charset="-122"/>
              </a:rPr>
              <a:t>个主要的</a:t>
            </a:r>
            <a:r>
              <a:rPr lang="en-US" altLang="zh-CN" b="1">
                <a:latin typeface="微软雅黑" panose="020B0503020204020204" pitchFamily="34" charset="-122"/>
                <a:ea typeface="微软雅黑" panose="020B0503020204020204" pitchFamily="34" charset="-122"/>
              </a:rPr>
              <a:t>“</a:t>
            </a:r>
            <a:r>
              <a:rPr lang="zh-CN" altLang="zh-CN" b="1">
                <a:latin typeface="微软雅黑" panose="020B0503020204020204" pitchFamily="34" charset="-122"/>
                <a:ea typeface="微软雅黑" panose="020B0503020204020204" pitchFamily="34" charset="-122"/>
              </a:rPr>
              <a:t>信号</a:t>
            </a:r>
            <a:r>
              <a:rPr lang="en-US" altLang="zh-CN" b="1">
                <a:latin typeface="微软雅黑" panose="020B0503020204020204" pitchFamily="34" charset="-122"/>
                <a:ea typeface="微软雅黑" panose="020B0503020204020204" pitchFamily="34" charset="-122"/>
              </a:rPr>
              <a:t>”</a:t>
            </a:r>
            <a:r>
              <a:rPr lang="zh-CN" altLang="zh-CN" b="1">
                <a:latin typeface="微软雅黑" panose="020B0503020204020204" pitchFamily="34" charset="-122"/>
                <a:ea typeface="微软雅黑" panose="020B0503020204020204" pitchFamily="34" charset="-122"/>
              </a:rPr>
              <a:t>（</a:t>
            </a:r>
            <a:r>
              <a:rPr lang="en-US" altLang="zh-CN" b="1">
                <a:latin typeface="微软雅黑" panose="020B0503020204020204" pitchFamily="34" charset="-122"/>
                <a:ea typeface="微软雅黑" panose="020B0503020204020204" pitchFamily="34" charset="-122"/>
              </a:rPr>
              <a:t>signal</a:t>
            </a:r>
            <a:r>
              <a:rPr lang="zh-CN" altLang="zh-CN" b="1">
                <a:latin typeface="微软雅黑" panose="020B0503020204020204" pitchFamily="34" charset="-122"/>
                <a:ea typeface="微软雅黑" panose="020B0503020204020204" pitchFamily="34" charset="-122"/>
              </a:rPr>
              <a:t>）</a:t>
            </a:r>
            <a:r>
              <a:rPr lang="zh-CN" altLang="zh-CN" b="1" smtClean="0">
                <a:latin typeface="微软雅黑" panose="020B0503020204020204" pitchFamily="34" charset="-122"/>
                <a:ea typeface="微软雅黑" panose="020B0503020204020204" pitchFamily="34" charset="-122"/>
              </a:rPr>
              <a:t>：</a:t>
            </a:r>
            <a:endParaRPr lang="en-US" altLang="zh-CN" b="1" smtClean="0">
              <a:latin typeface="微软雅黑" panose="020B0503020204020204" pitchFamily="34" charset="-122"/>
              <a:ea typeface="微软雅黑" panose="020B0503020204020204" pitchFamily="34" charset="-122"/>
            </a:endParaRPr>
          </a:p>
          <a:p>
            <a:r>
              <a:rPr lang="en-US" altLang="zh-CN" b="1" smtClean="0">
                <a:latin typeface="微软雅黑" panose="020B0503020204020204" pitchFamily="34" charset="-122"/>
                <a:ea typeface="微软雅黑" panose="020B0503020204020204" pitchFamily="34" charset="-122"/>
              </a:rPr>
              <a:t>• </a:t>
            </a:r>
            <a:r>
              <a:rPr lang="en-US" altLang="zh-CN" b="1">
                <a:latin typeface="微软雅黑" panose="020B0503020204020204" pitchFamily="34" charset="-122"/>
                <a:ea typeface="微软雅黑" panose="020B0503020204020204" pitchFamily="34" charset="-122"/>
              </a:rPr>
              <a:t>Action</a:t>
            </a:r>
            <a:r>
              <a:rPr lang="zh-CN" altLang="zh-CN" b="1">
                <a:latin typeface="微软雅黑" panose="020B0503020204020204" pitchFamily="34" charset="-122"/>
                <a:ea typeface="微软雅黑" panose="020B0503020204020204" pitchFamily="34" charset="-122"/>
              </a:rPr>
              <a:t>（动作）：智能体的选择集合；</a:t>
            </a:r>
            <a:r>
              <a:rPr lang="en-US" altLang="zh-CN" b="1">
                <a:latin typeface="微软雅黑" panose="020B0503020204020204" pitchFamily="34" charset="-122"/>
                <a:ea typeface="微软雅黑" panose="020B0503020204020204" pitchFamily="34" charset="-122"/>
              </a:rPr>
              <a:t/>
            </a:r>
            <a:br>
              <a:rPr lang="en-US" altLang="zh-CN" b="1">
                <a:latin typeface="微软雅黑" panose="020B0503020204020204" pitchFamily="34" charset="-122"/>
                <a:ea typeface="微软雅黑" panose="020B0503020204020204" pitchFamily="34" charset="-122"/>
              </a:rPr>
            </a:br>
            <a:r>
              <a:rPr lang="en-US" altLang="zh-CN" b="1">
                <a:latin typeface="微软雅黑" panose="020B0503020204020204" pitchFamily="34" charset="-122"/>
                <a:ea typeface="微软雅黑" panose="020B0503020204020204" pitchFamily="34" charset="-122"/>
              </a:rPr>
              <a:t>• State</a:t>
            </a:r>
            <a:r>
              <a:rPr lang="zh-CN" altLang="zh-CN" b="1">
                <a:latin typeface="微软雅黑" panose="020B0503020204020204" pitchFamily="34" charset="-122"/>
                <a:ea typeface="微软雅黑" panose="020B0503020204020204" pitchFamily="34" charset="-122"/>
              </a:rPr>
              <a:t>（状态）：智能体从环境接收到的信息，涉及到信息表示／描述问题；</a:t>
            </a:r>
            <a:r>
              <a:rPr lang="en-US" altLang="zh-CN" b="1">
                <a:latin typeface="微软雅黑" panose="020B0503020204020204" pitchFamily="34" charset="-122"/>
                <a:ea typeface="微软雅黑" panose="020B0503020204020204" pitchFamily="34" charset="-122"/>
              </a:rPr>
              <a:t/>
            </a:r>
            <a:br>
              <a:rPr lang="en-US" altLang="zh-CN" b="1">
                <a:latin typeface="微软雅黑" panose="020B0503020204020204" pitchFamily="34" charset="-122"/>
                <a:ea typeface="微软雅黑" panose="020B0503020204020204" pitchFamily="34" charset="-122"/>
              </a:rPr>
            </a:br>
            <a:r>
              <a:rPr lang="en-US" altLang="zh-CN" b="1">
                <a:latin typeface="微软雅黑" panose="020B0503020204020204" pitchFamily="34" charset="-122"/>
                <a:ea typeface="微软雅黑" panose="020B0503020204020204" pitchFamily="34" charset="-122"/>
              </a:rPr>
              <a:t>• Reward</a:t>
            </a:r>
            <a:r>
              <a:rPr lang="zh-CN" altLang="zh-CN" b="1">
                <a:latin typeface="微软雅黑" panose="020B0503020204020204" pitchFamily="34" charset="-122"/>
                <a:ea typeface="微软雅黑" panose="020B0503020204020204" pitchFamily="34" charset="-122"/>
              </a:rPr>
              <a:t>（奖赏）：智能体获得的奖赏。决定了优化目标和长期收益。</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256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强化学习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pic>
        <p:nvPicPr>
          <p:cNvPr id="7" name="图片 6" descr="https://img2018.cnblogs.com/blog/764050/201810/764050-20181027171912299-300996512.png"/>
          <p:cNvPicPr/>
          <p:nvPr/>
        </p:nvPicPr>
        <p:blipFill>
          <a:blip r:embed="rId2">
            <a:extLst>
              <a:ext uri="{28A0092B-C50C-407E-A947-70E740481C1C}">
                <a14:useLocalDpi xmlns:a14="http://schemas.microsoft.com/office/drawing/2010/main" val="0"/>
              </a:ext>
            </a:extLst>
          </a:blip>
          <a:srcRect/>
          <a:stretch>
            <a:fillRect/>
          </a:stretch>
        </p:blipFill>
        <p:spPr bwMode="auto">
          <a:xfrm>
            <a:off x="1925689" y="911725"/>
            <a:ext cx="6982016" cy="2971906"/>
          </a:xfrm>
          <a:prstGeom prst="rect">
            <a:avLst/>
          </a:prstGeom>
          <a:noFill/>
          <a:ln>
            <a:noFill/>
          </a:ln>
        </p:spPr>
      </p:pic>
      <p:sp>
        <p:nvSpPr>
          <p:cNvPr id="8" name="矩形 7"/>
          <p:cNvSpPr/>
          <p:nvPr/>
        </p:nvSpPr>
        <p:spPr>
          <a:xfrm>
            <a:off x="1845924" y="4139795"/>
            <a:ext cx="7267254" cy="461665"/>
          </a:xfrm>
          <a:prstGeom prst="rect">
            <a:avLst/>
          </a:prstGeom>
        </p:spPr>
        <p:txBody>
          <a:bodyPr wrap="square">
            <a:spAutoFit/>
          </a:bodyPr>
          <a:lstStyle/>
          <a:p>
            <a:r>
              <a:rPr lang="zh-CN" altLang="zh-CN" sz="2400" b="1">
                <a:latin typeface="微软雅黑" panose="020B0503020204020204" pitchFamily="34" charset="-122"/>
                <a:ea typeface="微软雅黑" panose="020B0503020204020204" pitchFamily="34" charset="-122"/>
              </a:rPr>
              <a:t>两者的目标都是学习一个</a:t>
            </a:r>
            <a:r>
              <a:rPr lang="en-US" altLang="zh-CN" sz="2400" b="1">
                <a:latin typeface="微软雅黑" panose="020B0503020204020204" pitchFamily="34" charset="-122"/>
                <a:ea typeface="微软雅黑" panose="020B0503020204020204" pitchFamily="34" charset="-122"/>
              </a:rPr>
              <a:t>model</a:t>
            </a:r>
            <a:r>
              <a:rPr lang="zh-CN" altLang="zh-CN" sz="2400" b="1">
                <a:latin typeface="微软雅黑" panose="020B0503020204020204" pitchFamily="34" charset="-122"/>
                <a:ea typeface="微软雅黑" panose="020B0503020204020204" pitchFamily="34" charset="-122"/>
              </a:rPr>
              <a:t>，而区别在于</a:t>
            </a:r>
            <a:r>
              <a:rPr lang="zh-CN" altLang="zh-CN" sz="2400" b="1" smtClean="0">
                <a:latin typeface="微软雅黑" panose="020B0503020204020204" pitchFamily="34" charset="-122"/>
                <a:ea typeface="微软雅黑" panose="020B0503020204020204" pitchFamily="34" charset="-122"/>
              </a:rPr>
              <a:t>：</a:t>
            </a:r>
            <a:endParaRPr lang="zh-CN" altLang="zh-CN" sz="2400" b="1">
              <a:latin typeface="微软雅黑" panose="020B0503020204020204" pitchFamily="34" charset="-122"/>
              <a:ea typeface="微软雅黑" panose="020B0503020204020204" pitchFamily="34" charset="-122"/>
            </a:endParaRPr>
          </a:p>
        </p:txBody>
      </p:sp>
      <p:sp>
        <p:nvSpPr>
          <p:cNvPr id="9" name="矩形 8"/>
          <p:cNvSpPr/>
          <p:nvPr/>
        </p:nvSpPr>
        <p:spPr>
          <a:xfrm>
            <a:off x="2010307" y="4777842"/>
            <a:ext cx="3671302" cy="1200329"/>
          </a:xfrm>
          <a:prstGeom prst="rect">
            <a:avLst/>
          </a:prstGeom>
        </p:spPr>
        <p:txBody>
          <a:bodyPr wrap="square">
            <a:spAutoFit/>
          </a:bodyPr>
          <a:lstStyle/>
          <a:p>
            <a:r>
              <a:rPr lang="zh-CN" altLang="zh-CN" b="1">
                <a:latin typeface="微软雅黑" panose="020B0503020204020204" pitchFamily="34" charset="-122"/>
                <a:ea typeface="微软雅黑" panose="020B0503020204020204" pitchFamily="34" charset="-122"/>
              </a:rPr>
              <a:t>监督学习：</a:t>
            </a:r>
          </a:p>
          <a:p>
            <a:pPr lvl="0"/>
            <a:r>
              <a:rPr lang="en-US" altLang="zh-CN" b="1">
                <a:latin typeface="微软雅黑" panose="020B0503020204020204" pitchFamily="34" charset="-122"/>
                <a:ea typeface="微软雅黑" panose="020B0503020204020204" pitchFamily="34" charset="-122"/>
              </a:rPr>
              <a:t>Open loop</a:t>
            </a:r>
            <a:endParaRPr lang="zh-CN" altLang="zh-CN" b="1">
              <a:latin typeface="微软雅黑" panose="020B0503020204020204" pitchFamily="34" charset="-122"/>
              <a:ea typeface="微软雅黑" panose="020B0503020204020204" pitchFamily="34" charset="-122"/>
            </a:endParaRPr>
          </a:p>
          <a:p>
            <a:pPr lvl="0"/>
            <a:r>
              <a:rPr lang="en-US" altLang="zh-CN" b="1">
                <a:latin typeface="微软雅黑" panose="020B0503020204020204" pitchFamily="34" charset="-122"/>
                <a:ea typeface="微软雅黑" panose="020B0503020204020204" pitchFamily="34" charset="-122"/>
              </a:rPr>
              <a:t>Learning from labeled data</a:t>
            </a:r>
            <a:endParaRPr lang="zh-CN" altLang="zh-CN" b="1">
              <a:latin typeface="微软雅黑" panose="020B0503020204020204" pitchFamily="34" charset="-122"/>
              <a:ea typeface="微软雅黑" panose="020B0503020204020204" pitchFamily="34" charset="-122"/>
            </a:endParaRPr>
          </a:p>
          <a:p>
            <a:pPr lvl="0"/>
            <a:r>
              <a:rPr lang="en-US" altLang="zh-CN" b="1">
                <a:latin typeface="微软雅黑" panose="020B0503020204020204" pitchFamily="34" charset="-122"/>
                <a:ea typeface="微软雅黑" panose="020B0503020204020204" pitchFamily="34" charset="-122"/>
              </a:rPr>
              <a:t>Passive </a:t>
            </a:r>
            <a:r>
              <a:rPr lang="en-US" altLang="zh-CN" b="1" smtClean="0">
                <a:latin typeface="微软雅黑" panose="020B0503020204020204" pitchFamily="34" charset="-122"/>
                <a:ea typeface="微软雅黑" panose="020B0503020204020204" pitchFamily="34" charset="-122"/>
              </a:rPr>
              <a:t>data</a:t>
            </a:r>
            <a:endParaRPr lang="zh-CN" altLang="zh-CN" b="1">
              <a:latin typeface="微软雅黑" panose="020B0503020204020204" pitchFamily="34" charset="-122"/>
              <a:ea typeface="微软雅黑" panose="020B0503020204020204" pitchFamily="34" charset="-122"/>
            </a:endParaRPr>
          </a:p>
        </p:txBody>
      </p:sp>
      <p:sp>
        <p:nvSpPr>
          <p:cNvPr id="10" name="矩形 9"/>
          <p:cNvSpPr/>
          <p:nvPr/>
        </p:nvSpPr>
        <p:spPr>
          <a:xfrm>
            <a:off x="5832296" y="4778174"/>
            <a:ext cx="3958975" cy="1200329"/>
          </a:xfrm>
          <a:prstGeom prst="rect">
            <a:avLst/>
          </a:prstGeom>
        </p:spPr>
        <p:txBody>
          <a:bodyPr wrap="square">
            <a:spAutoFit/>
          </a:bodyPr>
          <a:lstStyle/>
          <a:p>
            <a:r>
              <a:rPr lang="zh-CN" altLang="zh-CN" b="1">
                <a:latin typeface="微软雅黑" panose="020B0503020204020204" pitchFamily="34" charset="-122"/>
                <a:ea typeface="微软雅黑" panose="020B0503020204020204" pitchFamily="34" charset="-122"/>
              </a:rPr>
              <a:t>强化学习：</a:t>
            </a:r>
          </a:p>
          <a:p>
            <a:pPr lvl="0"/>
            <a:r>
              <a:rPr lang="en-US" altLang="zh-CN" b="1">
                <a:latin typeface="微软雅黑" panose="020B0503020204020204" pitchFamily="34" charset="-122"/>
                <a:ea typeface="微软雅黑" panose="020B0503020204020204" pitchFamily="34" charset="-122"/>
              </a:rPr>
              <a:t>Closed loop</a:t>
            </a:r>
            <a:endParaRPr lang="zh-CN" altLang="zh-CN" b="1">
              <a:latin typeface="微软雅黑" panose="020B0503020204020204" pitchFamily="34" charset="-122"/>
              <a:ea typeface="微软雅黑" panose="020B0503020204020204" pitchFamily="34" charset="-122"/>
            </a:endParaRPr>
          </a:p>
          <a:p>
            <a:pPr lvl="0"/>
            <a:r>
              <a:rPr lang="en-US" altLang="zh-CN" b="1">
                <a:latin typeface="微软雅黑" panose="020B0503020204020204" pitchFamily="34" charset="-122"/>
                <a:ea typeface="微软雅黑" panose="020B0503020204020204" pitchFamily="34" charset="-122"/>
              </a:rPr>
              <a:t>Learning from decayed reward</a:t>
            </a:r>
            <a:endParaRPr lang="zh-CN" altLang="zh-CN" b="1">
              <a:latin typeface="微软雅黑" panose="020B0503020204020204" pitchFamily="34" charset="-122"/>
              <a:ea typeface="微软雅黑" panose="020B0503020204020204" pitchFamily="34" charset="-122"/>
            </a:endParaRPr>
          </a:p>
          <a:p>
            <a:pPr lvl="0"/>
            <a:r>
              <a:rPr lang="en-US" altLang="zh-CN" b="1">
                <a:latin typeface="微软雅黑" panose="020B0503020204020204" pitchFamily="34" charset="-122"/>
                <a:ea typeface="微软雅黑" panose="020B0503020204020204" pitchFamily="34" charset="-122"/>
              </a:rPr>
              <a:t>Explore environment</a:t>
            </a:r>
            <a:endParaRPr lang="zh-CN" altLang="zh-CN"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3650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a:t>
            </a:r>
            <a:r>
              <a:rPr lang="zh-CN" altLang="en-US"/>
              <a:t>分类 </a:t>
            </a:r>
            <a:r>
              <a:rPr lang="en-US" altLang="zh-CN" smtClean="0"/>
              <a:t>– </a:t>
            </a:r>
            <a:r>
              <a:rPr lang="zh-CN" altLang="en-US"/>
              <a:t>强化</a:t>
            </a:r>
            <a:r>
              <a:rPr lang="zh-CN" altLang="en-US" smtClean="0"/>
              <a:t>学习</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graphicFrame>
        <p:nvGraphicFramePr>
          <p:cNvPr id="5" name="图示 4"/>
          <p:cNvGraphicFramePr/>
          <p:nvPr>
            <p:extLst>
              <p:ext uri="{D42A27DB-BD31-4B8C-83A1-F6EECF244321}">
                <p14:modId xmlns:p14="http://schemas.microsoft.com/office/powerpoint/2010/main" val="1426248773"/>
              </p:ext>
            </p:extLst>
          </p:nvPr>
        </p:nvGraphicFramePr>
        <p:xfrm>
          <a:off x="164387" y="1324619"/>
          <a:ext cx="5315403" cy="4480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ttp://5b0988e595225.cdn.sohucs.com/images/20180624/9aa9f2951ad74ea8a5d5529788e2243d.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806754" y="1324619"/>
            <a:ext cx="63055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258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总结</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3156120"/>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在企业数据应用的场景下，人们最常用的可能就是监督式学习和无监督式学习的模型。</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在图像识别等领域，由于存在大量的非标识的数据和少量的可标识数据，目前半监督式学习是一个很热的话题。</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强化学习更多地应用在机器人控制及其他需要进行系统控制的领域。</a:t>
            </a:r>
          </a:p>
        </p:txBody>
      </p:sp>
    </p:spTree>
    <p:extLst>
      <p:ext uri="{BB962C8B-B14F-4D97-AF65-F5344CB8AC3E}">
        <p14:creationId xmlns:p14="http://schemas.microsoft.com/office/powerpoint/2010/main" val="36584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normAutofit fontScale="85000" lnSpcReduction="10000"/>
          </a:bodyPr>
          <a:lstStyle/>
          <a:p>
            <a:r>
              <a:rPr lang="zh-CN" altLang="en-US" dirty="0" smtClean="0"/>
              <a:t>机器学习的分类 </a:t>
            </a:r>
            <a:r>
              <a:rPr lang="en-US" altLang="zh-CN" dirty="0" smtClean="0"/>
              <a:t>-– </a:t>
            </a:r>
            <a:r>
              <a:rPr lang="zh-CN" altLang="zh-CN" dirty="0" smtClean="0"/>
              <a:t>欠</a:t>
            </a:r>
            <a:r>
              <a:rPr lang="zh-CN" altLang="zh-CN" dirty="0"/>
              <a:t>拟合与过拟合</a:t>
            </a:r>
            <a:endParaRPr lang="zh-CN" altLang="en-US" dirty="0"/>
          </a:p>
        </p:txBody>
      </p:sp>
      <p:sp>
        <p:nvSpPr>
          <p:cNvPr id="4" name="内容占位符 3"/>
          <p:cNvSpPr>
            <a:spLocks noGrp="1"/>
          </p:cNvSpPr>
          <p:nvPr>
            <p:ph sz="quarter" idx="14"/>
          </p:nvPr>
        </p:nvSpPr>
        <p:spPr/>
        <p:txBody>
          <a:bodyPr>
            <a:normAutofit lnSpcReduction="10000"/>
          </a:bodyPr>
          <a:lstStyle/>
          <a:p>
            <a:r>
              <a:rPr lang="en-US" altLang="zh-CN" dirty="0" smtClean="0"/>
              <a:t>4</a:t>
            </a:r>
            <a:endParaRPr lang="zh-CN" altLang="en-US" dirty="0"/>
          </a:p>
        </p:txBody>
      </p:sp>
      <p:pic>
        <p:nvPicPr>
          <p:cNvPr id="1026" name="Picture 2" descr="https://img-blog.csdnimg.cn/20190319100556603.PNG?x-oss-process=image/watermark,type_ZmFuZ3poZW5naGVpdGk,shadow_10,text_aHR0cHM6Ly9ibG9nLmNzZG4ubmV0L3h1YWhvMDkwNw==,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656" y="1289758"/>
            <a:ext cx="6118362" cy="2304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img.cn/20190319100715848.PNG?x-oss-process=image/watermark,type_ZmFuZ3poZW5naGVpdGk,shadow_10,text_aHR0cHM6Ly9ibG9nLmNzZG4ubmV0L3h1YWhvMDkwNw==,size_16,color_FFFFFF,t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398" y="3594014"/>
            <a:ext cx="5840745" cy="26268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这里写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87" y="2780929"/>
            <a:ext cx="4196752"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276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78596" y="0"/>
            <a:ext cx="738664" cy="1296537"/>
          </a:xfrm>
          <a:prstGeom prst="rect">
            <a:avLst/>
          </a:prstGeom>
          <a:solidFill>
            <a:srgbClr val="BC0A00"/>
          </a:solidFill>
          <a:ln>
            <a:noFill/>
          </a:ln>
        </p:spPr>
        <p:txBody>
          <a:bodyPr vert="eaVert" wrap="square" rtlCol="0">
            <a:spAutoFit/>
          </a:bodyPr>
          <a:lstStyle/>
          <a:p>
            <a:pPr algn="ctr"/>
            <a:r>
              <a:rPr lang="zh-CN" altLang="en-US" sz="3600" dirty="0">
                <a:solidFill>
                  <a:schemeClr val="bg1"/>
                </a:solidFill>
              </a:rPr>
              <a:t>目录</a:t>
            </a:r>
          </a:p>
        </p:txBody>
      </p:sp>
      <p:grpSp>
        <p:nvGrpSpPr>
          <p:cNvPr id="3" name="组合 2"/>
          <p:cNvGrpSpPr/>
          <p:nvPr/>
        </p:nvGrpSpPr>
        <p:grpSpPr>
          <a:xfrm>
            <a:off x="209998" y="659418"/>
            <a:ext cx="4770438" cy="5999311"/>
            <a:chOff x="320838" y="1292946"/>
            <a:chExt cx="4770438" cy="4824413"/>
          </a:xfrm>
        </p:grpSpPr>
        <p:sp>
          <p:nvSpPr>
            <p:cNvPr id="166" name="AutoShape 4"/>
            <p:cNvSpPr>
              <a:spLocks noChangeArrowheads="1"/>
            </p:cNvSpPr>
            <p:nvPr/>
          </p:nvSpPr>
          <p:spPr bwMode="ltGray">
            <a:xfrm rot="5400000">
              <a:off x="293850" y="1319934"/>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algn="ctr" eaLnBrk="1" hangingPunct="1">
                <a:defRPr/>
              </a:pPr>
              <a:endParaRPr lang="zh-CN" altLang="en-US">
                <a:latin typeface="Arial" charset="0"/>
                <a:ea typeface="宋体" pitchFamily="2" charset="-122"/>
              </a:endParaRPr>
            </a:p>
          </p:txBody>
        </p:sp>
        <p:sp>
          <p:nvSpPr>
            <p:cNvPr id="167" name="AutoShape 5"/>
            <p:cNvSpPr>
              <a:spLocks noChangeArrowheads="1"/>
            </p:cNvSpPr>
            <p:nvPr/>
          </p:nvSpPr>
          <p:spPr bwMode="ltGray">
            <a:xfrm rot="5400000" flipH="1">
              <a:off x="700250" y="1754909"/>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bg2"/>
                </a:gs>
                <a:gs pos="100000">
                  <a:schemeClr val="bg2">
                    <a:gamma/>
                    <a:tint val="0"/>
                    <a:invGamma/>
                  </a:schemeClr>
                </a:gs>
              </a:gsLst>
              <a:lin ang="5400000" scaled="1"/>
            </a:gradFill>
            <a:ln w="0" algn="ctr">
              <a:noFill/>
              <a:miter lim="800000"/>
              <a:headEnd/>
              <a:tailEnd/>
            </a:ln>
            <a:effectLst/>
          </p:spPr>
          <p:txBody>
            <a:bodyPr wrap="none" anchor="ctr"/>
            <a:lstStyle/>
            <a:p>
              <a:pPr algn="ctr" eaLnBrk="1" hangingPunct="1">
                <a:defRPr/>
              </a:pPr>
              <a:endParaRPr lang="zh-CN" altLang="en-US">
                <a:latin typeface="Arial" charset="0"/>
                <a:ea typeface="宋体" pitchFamily="2" charset="-122"/>
              </a:endParaRPr>
            </a:p>
          </p:txBody>
        </p:sp>
      </p:grpSp>
      <p:sp>
        <p:nvSpPr>
          <p:cNvPr id="205" name="AutoShape 7"/>
          <p:cNvSpPr>
            <a:spLocks noChangeArrowheads="1"/>
          </p:cNvSpPr>
          <p:nvPr/>
        </p:nvSpPr>
        <p:spPr bwMode="gray">
          <a:xfrm>
            <a:off x="4284343" y="841804"/>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机器学习的定义</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206" name="Group 8"/>
          <p:cNvGrpSpPr>
            <a:grpSpLocks/>
          </p:cNvGrpSpPr>
          <p:nvPr/>
        </p:nvGrpSpPr>
        <p:grpSpPr bwMode="auto">
          <a:xfrm>
            <a:off x="3966843" y="930704"/>
            <a:ext cx="381000" cy="381000"/>
            <a:chOff x="2078" y="1680"/>
            <a:chExt cx="1615" cy="1615"/>
          </a:xfrm>
        </p:grpSpPr>
        <p:sp>
          <p:nvSpPr>
            <p:cNvPr id="207" name="Oval 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8" name="Oval 1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9" name="Oval 1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10" name="Oval 12"/>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11" name="Oval 1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212" name="Oval 14"/>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197" name="AutoShape 16"/>
          <p:cNvSpPr>
            <a:spLocks noChangeArrowheads="1"/>
          </p:cNvSpPr>
          <p:nvPr/>
        </p:nvSpPr>
        <p:spPr bwMode="gray">
          <a:xfrm>
            <a:off x="4819404" y="1538151"/>
            <a:ext cx="455295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机器学习的发展历史和现状</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198" name="Group 17"/>
          <p:cNvGrpSpPr>
            <a:grpSpLocks/>
          </p:cNvGrpSpPr>
          <p:nvPr/>
        </p:nvGrpSpPr>
        <p:grpSpPr bwMode="auto">
          <a:xfrm>
            <a:off x="4514604" y="1644514"/>
            <a:ext cx="381000" cy="381000"/>
            <a:chOff x="2078" y="1680"/>
            <a:chExt cx="1615" cy="1615"/>
          </a:xfrm>
        </p:grpSpPr>
        <p:sp>
          <p:nvSpPr>
            <p:cNvPr id="199" name="Oval 1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0" name="Oval 1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1" name="Oval 2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02" name="Oval 21"/>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03" name="Oval 2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204" name="Oval 23"/>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189" name="AutoShape 25"/>
          <p:cNvSpPr>
            <a:spLocks noChangeArrowheads="1"/>
          </p:cNvSpPr>
          <p:nvPr/>
        </p:nvSpPr>
        <p:spPr bwMode="gray">
          <a:xfrm>
            <a:off x="5089816" y="2234498"/>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机器学习的分类</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190" name="Group 26"/>
          <p:cNvGrpSpPr>
            <a:grpSpLocks/>
          </p:cNvGrpSpPr>
          <p:nvPr/>
        </p:nvGrpSpPr>
        <p:grpSpPr bwMode="auto">
          <a:xfrm>
            <a:off x="4785016" y="2310698"/>
            <a:ext cx="381000" cy="381000"/>
            <a:chOff x="2078" y="1680"/>
            <a:chExt cx="1615" cy="1615"/>
          </a:xfrm>
        </p:grpSpPr>
        <p:sp>
          <p:nvSpPr>
            <p:cNvPr id="191" name="Oval 2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92" name="Oval 2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93" name="Oval 29"/>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194" name="Oval 30"/>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95" name="Oval 31"/>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196" name="Oval 32"/>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181" name="AutoShape 34"/>
          <p:cNvSpPr>
            <a:spLocks noChangeArrowheads="1"/>
          </p:cNvSpPr>
          <p:nvPr/>
        </p:nvSpPr>
        <p:spPr bwMode="gray">
          <a:xfrm>
            <a:off x="5303500" y="2966941"/>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机器学习的常见算法</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182" name="Group 35"/>
          <p:cNvGrpSpPr>
            <a:grpSpLocks/>
          </p:cNvGrpSpPr>
          <p:nvPr/>
        </p:nvGrpSpPr>
        <p:grpSpPr bwMode="auto">
          <a:xfrm>
            <a:off x="4930854" y="3032445"/>
            <a:ext cx="381000" cy="381000"/>
            <a:chOff x="2078" y="1680"/>
            <a:chExt cx="1615" cy="1615"/>
          </a:xfrm>
        </p:grpSpPr>
        <p:sp>
          <p:nvSpPr>
            <p:cNvPr id="183" name="Oval 3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84" name="Oval 3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85" name="Oval 3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186" name="Oval 39"/>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87" name="Oval 4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188" name="Oval 41"/>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173" name="AutoShape 43"/>
          <p:cNvSpPr>
            <a:spLocks noChangeArrowheads="1"/>
          </p:cNvSpPr>
          <p:nvPr/>
        </p:nvSpPr>
        <p:spPr bwMode="gray">
          <a:xfrm>
            <a:off x="5289660" y="3663288"/>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机器学习的基本过程</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174" name="Group 44"/>
          <p:cNvGrpSpPr>
            <a:grpSpLocks/>
          </p:cNvGrpSpPr>
          <p:nvPr/>
        </p:nvGrpSpPr>
        <p:grpSpPr bwMode="auto">
          <a:xfrm>
            <a:off x="4955114" y="3748323"/>
            <a:ext cx="355600" cy="381000"/>
            <a:chOff x="2078" y="1680"/>
            <a:chExt cx="1615" cy="1615"/>
          </a:xfrm>
        </p:grpSpPr>
        <p:sp>
          <p:nvSpPr>
            <p:cNvPr id="175" name="Oval 4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76" name="Oval 4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77" name="Oval 47"/>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178" name="Oval 48"/>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179" name="Oval 49"/>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180" name="Oval 50"/>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216" name="AutoShape 43"/>
          <p:cNvSpPr>
            <a:spLocks noChangeArrowheads="1"/>
          </p:cNvSpPr>
          <p:nvPr/>
        </p:nvSpPr>
        <p:spPr bwMode="gray">
          <a:xfrm>
            <a:off x="5200760" y="4359635"/>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机器学习的示例</a:t>
            </a:r>
            <a:endParaRPr lang="en-US" altLang="zh-CN" dirty="0">
              <a:solidFill>
                <a:schemeClr val="tx1"/>
              </a:solidFill>
              <a:latin typeface="Arial" panose="020B0604020202020204" pitchFamily="34" charset="0"/>
              <a:ea typeface="宋体" panose="02010600030101010101" pitchFamily="2" charset="-122"/>
            </a:endParaRPr>
          </a:p>
        </p:txBody>
      </p:sp>
      <p:grpSp>
        <p:nvGrpSpPr>
          <p:cNvPr id="217" name="Group 44"/>
          <p:cNvGrpSpPr>
            <a:grpSpLocks/>
          </p:cNvGrpSpPr>
          <p:nvPr/>
        </p:nvGrpSpPr>
        <p:grpSpPr bwMode="auto">
          <a:xfrm>
            <a:off x="4866214" y="4372752"/>
            <a:ext cx="355600" cy="381000"/>
            <a:chOff x="2078" y="1683"/>
            <a:chExt cx="1615" cy="1615"/>
          </a:xfrm>
        </p:grpSpPr>
        <p:sp>
          <p:nvSpPr>
            <p:cNvPr id="218" name="Oval 45"/>
            <p:cNvSpPr>
              <a:spLocks noChangeArrowheads="1"/>
            </p:cNvSpPr>
            <p:nvPr/>
          </p:nvSpPr>
          <p:spPr bwMode="gray">
            <a:xfrm>
              <a:off x="2078" y="1683"/>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19" name="Oval 46"/>
            <p:cNvSpPr>
              <a:spLocks noChangeArrowheads="1"/>
            </p:cNvSpPr>
            <p:nvPr/>
          </p:nvSpPr>
          <p:spPr bwMode="gray">
            <a:xfrm>
              <a:off x="2170" y="1769"/>
              <a:ext cx="1430" cy="1431"/>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20" name="Oval 47"/>
            <p:cNvSpPr>
              <a:spLocks noChangeArrowheads="1"/>
            </p:cNvSpPr>
            <p:nvPr/>
          </p:nvSpPr>
          <p:spPr bwMode="gray">
            <a:xfrm>
              <a:off x="2251" y="1855"/>
              <a:ext cx="1262"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21" name="Oval 48"/>
            <p:cNvSpPr>
              <a:spLocks noChangeArrowheads="1"/>
            </p:cNvSpPr>
            <p:nvPr/>
          </p:nvSpPr>
          <p:spPr bwMode="gray">
            <a:xfrm>
              <a:off x="2254" y="1856"/>
              <a:ext cx="1262" cy="1265"/>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
        <p:nvSpPr>
          <p:cNvPr id="225" name="AutoShape 43"/>
          <p:cNvSpPr>
            <a:spLocks noChangeArrowheads="1"/>
          </p:cNvSpPr>
          <p:nvPr/>
        </p:nvSpPr>
        <p:spPr bwMode="gray">
          <a:xfrm>
            <a:off x="4969312" y="5019886"/>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Arial" panose="020B0604020202020204" pitchFamily="34" charset="0"/>
                <a:ea typeface="宋体" panose="02010600030101010101" pitchFamily="2" charset="-122"/>
              </a:rPr>
              <a:t>机器学习的常见应用</a:t>
            </a:r>
            <a:endParaRPr lang="en-US" altLang="zh-CN" dirty="0">
              <a:solidFill>
                <a:schemeClr val="tx1"/>
              </a:solidFill>
              <a:latin typeface="Arial" panose="020B0604020202020204" pitchFamily="34" charset="0"/>
              <a:ea typeface="宋体" panose="02010600030101010101" pitchFamily="2" charset="-122"/>
            </a:endParaRPr>
          </a:p>
        </p:txBody>
      </p:sp>
      <p:sp>
        <p:nvSpPr>
          <p:cNvPr id="234" name="AutoShape 43"/>
          <p:cNvSpPr>
            <a:spLocks noChangeArrowheads="1"/>
          </p:cNvSpPr>
          <p:nvPr/>
        </p:nvSpPr>
        <p:spPr bwMode="gray">
          <a:xfrm>
            <a:off x="4480150" y="5716233"/>
            <a:ext cx="4419600"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dirty="0">
                <a:solidFill>
                  <a:schemeClr val="tx1"/>
                </a:solidFill>
                <a:latin typeface="Arial" panose="020B0604020202020204" pitchFamily="34" charset="0"/>
                <a:ea typeface="宋体" panose="02010600030101010101" pitchFamily="2" charset="-122"/>
              </a:rPr>
              <a:t>流行的开源机器学习框架</a:t>
            </a:r>
            <a:endParaRPr lang="en-US" altLang="zh-CN" dirty="0">
              <a:solidFill>
                <a:schemeClr val="tx1"/>
              </a:solidFill>
              <a:latin typeface="Arial" panose="020B0604020202020204" pitchFamily="34" charset="0"/>
              <a:ea typeface="宋体" panose="02010600030101010101" pitchFamily="2" charset="-122"/>
            </a:endParaRPr>
          </a:p>
        </p:txBody>
      </p:sp>
      <p:sp>
        <p:nvSpPr>
          <p:cNvPr id="252" name="Oval 41"/>
          <p:cNvSpPr>
            <a:spLocks noChangeArrowheads="1"/>
          </p:cNvSpPr>
          <p:nvPr/>
        </p:nvSpPr>
        <p:spPr bwMode="gray">
          <a:xfrm>
            <a:off x="4912099" y="4442470"/>
            <a:ext cx="258561" cy="259033"/>
          </a:xfrm>
          <a:prstGeom prst="ellipse">
            <a:avLst/>
          </a:prstGeom>
          <a:gradFill rotWithShape="1">
            <a:gsLst>
              <a:gs pos="0">
                <a:srgbClr val="8D67E1"/>
              </a:gs>
              <a:gs pos="100000">
                <a:srgbClr val="4532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nvGrpSpPr>
          <p:cNvPr id="253" name="Group 26"/>
          <p:cNvGrpSpPr>
            <a:grpSpLocks/>
          </p:cNvGrpSpPr>
          <p:nvPr/>
        </p:nvGrpSpPr>
        <p:grpSpPr bwMode="auto">
          <a:xfrm>
            <a:off x="4645505" y="5052381"/>
            <a:ext cx="381000" cy="381000"/>
            <a:chOff x="2078" y="1680"/>
            <a:chExt cx="1615" cy="1615"/>
          </a:xfrm>
        </p:grpSpPr>
        <p:sp>
          <p:nvSpPr>
            <p:cNvPr id="254" name="Oval 2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5" name="Oval 2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6" name="Oval 29"/>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57" name="Oval 30"/>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58" name="Oval 31"/>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259" name="Oval 32"/>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grpSp>
        <p:nvGrpSpPr>
          <p:cNvPr id="260" name="Group 17"/>
          <p:cNvGrpSpPr>
            <a:grpSpLocks/>
          </p:cNvGrpSpPr>
          <p:nvPr/>
        </p:nvGrpSpPr>
        <p:grpSpPr bwMode="auto">
          <a:xfrm>
            <a:off x="4170549" y="5770415"/>
            <a:ext cx="381000" cy="381000"/>
            <a:chOff x="2078" y="1680"/>
            <a:chExt cx="1615" cy="1615"/>
          </a:xfrm>
        </p:grpSpPr>
        <p:sp>
          <p:nvSpPr>
            <p:cNvPr id="261" name="Oval 1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62" name="Oval 1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63" name="Oval 2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eaLnBrk="1" hangingPunct="1">
                <a:defRPr/>
              </a:pPr>
              <a:endParaRPr lang="zh-CN" altLang="en-US">
                <a:latin typeface="Arial" charset="0"/>
                <a:ea typeface="宋体" pitchFamily="2" charset="-122"/>
              </a:endParaRPr>
            </a:p>
          </p:txBody>
        </p:sp>
        <p:sp>
          <p:nvSpPr>
            <p:cNvPr id="264" name="Oval 21"/>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sp>
          <p:nvSpPr>
            <p:cNvPr id="265" name="Oval 2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eaLnBrk="1" hangingPunct="1">
                <a:defRPr/>
              </a:pPr>
              <a:endParaRPr lang="zh-CN" altLang="en-US">
                <a:latin typeface="Arial" charset="0"/>
                <a:ea typeface="宋体" pitchFamily="2" charset="-122"/>
              </a:endParaRPr>
            </a:p>
          </p:txBody>
        </p:sp>
        <p:sp>
          <p:nvSpPr>
            <p:cNvPr id="266" name="Oval 23"/>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b="0">
                <a:solidFill>
                  <a:schemeClr val="tx1"/>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87746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barn(inVertical)">
                                      <p:cBhvr>
                                        <p:cTn id="7" dur="500"/>
                                        <p:tgtEl>
                                          <p:spTgt spid="20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barn(inVertical)">
                                      <p:cBhvr>
                                        <p:cTn id="11" dur="500"/>
                                        <p:tgtEl>
                                          <p:spTgt spid="197"/>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barn(inVertical)">
                                      <p:cBhvr>
                                        <p:cTn id="15" dur="500"/>
                                        <p:tgtEl>
                                          <p:spTgt spid="189"/>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barn(inVertical)">
                                      <p:cBhvr>
                                        <p:cTn id="19" dur="500"/>
                                        <p:tgtEl>
                                          <p:spTgt spid="181"/>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73"/>
                                        </p:tgtEl>
                                        <p:attrNameLst>
                                          <p:attrName>style.visibility</p:attrName>
                                        </p:attrNameLst>
                                      </p:cBhvr>
                                      <p:to>
                                        <p:strVal val="visible"/>
                                      </p:to>
                                    </p:set>
                                    <p:animEffect transition="in" filter="barn(inVertical)">
                                      <p:cBhvr>
                                        <p:cTn id="23" dur="500"/>
                                        <p:tgtEl>
                                          <p:spTgt spid="173"/>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16"/>
                                        </p:tgtEl>
                                        <p:attrNameLst>
                                          <p:attrName>style.visibility</p:attrName>
                                        </p:attrNameLst>
                                      </p:cBhvr>
                                      <p:to>
                                        <p:strVal val="visible"/>
                                      </p:to>
                                    </p:set>
                                    <p:animEffect transition="in" filter="barn(inVertical)">
                                      <p:cBhvr>
                                        <p:cTn id="27" dur="500"/>
                                        <p:tgtEl>
                                          <p:spTgt spid="216"/>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225"/>
                                        </p:tgtEl>
                                        <p:attrNameLst>
                                          <p:attrName>style.visibility</p:attrName>
                                        </p:attrNameLst>
                                      </p:cBhvr>
                                      <p:to>
                                        <p:strVal val="visible"/>
                                      </p:to>
                                    </p:set>
                                    <p:animEffect transition="in" filter="barn(inVertical)">
                                      <p:cBhvr>
                                        <p:cTn id="31" dur="500"/>
                                        <p:tgtEl>
                                          <p:spTgt spid="225"/>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234"/>
                                        </p:tgtEl>
                                        <p:attrNameLst>
                                          <p:attrName>style.visibility</p:attrName>
                                        </p:attrNameLst>
                                      </p:cBhvr>
                                      <p:to>
                                        <p:strVal val="visible"/>
                                      </p:to>
                                    </p:set>
                                    <p:animEffect transition="in" filter="barn(inVertical)">
                                      <p:cBhvr>
                                        <p:cTn id="35"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197" grpId="0" animBg="1"/>
      <p:bldP spid="189" grpId="0" animBg="1"/>
      <p:bldP spid="181" grpId="0" animBg="1"/>
      <p:bldP spid="173" grpId="0" animBg="1"/>
      <p:bldP spid="216" grpId="0" animBg="1"/>
      <p:bldP spid="225" grpId="0" animBg="1"/>
      <p:bldP spid="2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smtClean="0"/>
              <a:t>机器学习的分类 </a:t>
            </a:r>
            <a:r>
              <a:rPr lang="en-US" altLang="zh-CN" dirty="0" smtClean="0"/>
              <a:t>–</a:t>
            </a:r>
            <a:r>
              <a:rPr lang="zh-CN" altLang="en-US" dirty="0" smtClean="0"/>
              <a:t> 模型评价</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4</a:t>
            </a:r>
            <a:endParaRPr lang="zh-CN" altLang="en-US" dirty="0"/>
          </a:p>
        </p:txBody>
      </p:sp>
      <p:graphicFrame>
        <p:nvGraphicFramePr>
          <p:cNvPr id="4" name="图示 3"/>
          <p:cNvGraphicFramePr/>
          <p:nvPr>
            <p:extLst>
              <p:ext uri="{D42A27DB-BD31-4B8C-83A1-F6EECF244321}">
                <p14:modId xmlns:p14="http://schemas.microsoft.com/office/powerpoint/2010/main" val="3060955778"/>
              </p:ext>
            </p:extLst>
          </p:nvPr>
        </p:nvGraphicFramePr>
        <p:xfrm>
          <a:off x="1098563" y="1479992"/>
          <a:ext cx="9422174"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b="5564"/>
          <a:stretch/>
        </p:blipFill>
        <p:spPr bwMode="auto">
          <a:xfrm>
            <a:off x="7541230" y="5147824"/>
            <a:ext cx="2315525" cy="745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838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机器学习的常见算法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5047536"/>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回归算法（监督学习）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神经网络（监督学习）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SVM</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支持向量机（监督学习）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聚类算法（无监督学习）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降维算法（无监督学习）</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推荐算法（特殊）</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其他算法</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734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回归算法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2667397"/>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回归算法有两个重要的子类：即</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线性回归</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和</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逻辑回归</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线性回归就是如何拟合出一条直线最佳匹配所有的数据，逻辑回归是一种与线性回归非常类似的算法；</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线性回归处理的问题类型与逻辑回归不一致：</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
        <p:nvSpPr>
          <p:cNvPr id="5" name="TextBox 1"/>
          <p:cNvSpPr txBox="1"/>
          <p:nvPr/>
        </p:nvSpPr>
        <p:spPr>
          <a:xfrm>
            <a:off x="460000" y="3558608"/>
            <a:ext cx="11603790" cy="1933863"/>
          </a:xfrm>
          <a:prstGeom prst="rect">
            <a:avLst/>
          </a:prstGeom>
          <a:noFill/>
          <a:effectLst>
            <a:glow rad="127000">
              <a:schemeClr val="bg1"/>
            </a:glow>
          </a:effectLst>
        </p:spPr>
        <p:txBody>
          <a:bodyPr wrap="square" rtlCol="0">
            <a:spAutoFit/>
          </a:bodyPr>
          <a:lstStyle/>
          <a:p>
            <a:pPr marL="1320485" lvl="2" indent="-514350" eaLnBrk="0" fontAlgn="base" hangingPunct="0">
              <a:lnSpc>
                <a:spcPct val="150000"/>
              </a:lnSpc>
              <a:spcBef>
                <a:spcPts val="1417"/>
              </a:spcBef>
              <a:buClr>
                <a:srgbClr val="C00000"/>
              </a:buClr>
              <a:buFont typeface="+mj-lt"/>
              <a:buAutoNum type="alphaUcPeriod"/>
              <a:defRPr/>
            </a:pPr>
            <a:r>
              <a:rPr kumimoji="1" lang="zh-CN" altLang="en-US" sz="2400"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线性回归</a:t>
            </a:r>
            <a:r>
              <a:rPr kumimoji="1" lang="zh-CN" altLang="en-US" sz="2400" kern="0" dirty="0">
                <a:effectLst>
                  <a:glow rad="127000">
                    <a:srgbClr val="FFFFFF"/>
                  </a:glow>
                </a:effectLst>
                <a:latin typeface="微软雅黑" panose="020B0503020204020204" pitchFamily="34" charset="-122"/>
                <a:ea typeface="微软雅黑" panose="020B0503020204020204" pitchFamily="34" charset="-122"/>
              </a:rPr>
              <a:t>处理的是</a:t>
            </a:r>
            <a:r>
              <a:rPr kumimoji="1" lang="zh-CN" altLang="en-US" sz="2400"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数值问题</a:t>
            </a:r>
            <a:r>
              <a:rPr kumimoji="1" lang="zh-CN" altLang="en-US" sz="2400"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，也就是最后预测出的结果是数字，例如房价。</a:t>
            </a:r>
            <a:endParaRPr kumimoji="1" lang="en-US" altLang="zh-CN" sz="2400"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lnSpc>
                <a:spcPct val="150000"/>
              </a:lnSpc>
              <a:spcBef>
                <a:spcPts val="1417"/>
              </a:spcBef>
              <a:buClr>
                <a:srgbClr val="C00000"/>
              </a:buClr>
              <a:buFont typeface="+mj-lt"/>
              <a:buAutoNum type="alphaUcPeriod"/>
              <a:defRPr/>
            </a:pPr>
            <a:r>
              <a:rPr kumimoji="1" lang="zh-CN" altLang="en-US" sz="2400"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逻辑回归</a:t>
            </a:r>
            <a:r>
              <a:rPr kumimoji="1" lang="zh-CN" altLang="en-US" sz="2400" kern="0" dirty="0">
                <a:effectLst>
                  <a:glow rad="127000">
                    <a:srgbClr val="FFFFFF"/>
                  </a:glow>
                </a:effectLst>
                <a:latin typeface="微软雅黑" panose="020B0503020204020204" pitchFamily="34" charset="-122"/>
                <a:ea typeface="微软雅黑" panose="020B0503020204020204" pitchFamily="34" charset="-122"/>
              </a:rPr>
              <a:t>属于</a:t>
            </a:r>
            <a:r>
              <a:rPr kumimoji="1" lang="zh-CN" altLang="en-US" sz="2400"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分类算法</a:t>
            </a:r>
            <a:r>
              <a:rPr kumimoji="1" lang="zh-CN" altLang="en-US" sz="2400" kern="0" dirty="0">
                <a:effectLst>
                  <a:glow rad="127000">
                    <a:srgbClr val="FFFFFF"/>
                  </a:glow>
                </a:effectLst>
                <a:latin typeface="微软雅黑" panose="020B0503020204020204" pitchFamily="34" charset="-122"/>
                <a:ea typeface="微软雅黑" panose="020B0503020204020204" pitchFamily="34" charset="-122"/>
              </a:rPr>
              <a:t>，也就是说，逻辑回归预测结果是离散的分类，例如判断这封邮件是否是垃圾邮件，以及用户是否会点击此广告等等。</a:t>
            </a:r>
            <a:endParaRPr kumimoji="1" lang="en-US" altLang="zh-CN" sz="2400" kern="0" dirty="0">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902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回归算法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pic>
        <p:nvPicPr>
          <p:cNvPr id="6" name="图片 5"/>
          <p:cNvPicPr>
            <a:picLocks noChangeAspect="1"/>
          </p:cNvPicPr>
          <p:nvPr/>
        </p:nvPicPr>
        <p:blipFill>
          <a:blip r:embed="rId2"/>
          <a:stretch>
            <a:fillRect/>
          </a:stretch>
        </p:blipFill>
        <p:spPr>
          <a:xfrm>
            <a:off x="924926" y="750277"/>
            <a:ext cx="5980952" cy="2828571"/>
          </a:xfrm>
          <a:prstGeom prst="rect">
            <a:avLst/>
          </a:prstGeom>
        </p:spPr>
      </p:pic>
      <p:sp>
        <p:nvSpPr>
          <p:cNvPr id="7" name="TextBox 1"/>
          <p:cNvSpPr txBox="1"/>
          <p:nvPr/>
        </p:nvSpPr>
        <p:spPr>
          <a:xfrm>
            <a:off x="96253" y="4041523"/>
            <a:ext cx="11836400" cy="2616101"/>
          </a:xfrm>
          <a:prstGeom prst="rect">
            <a:avLst/>
          </a:prstGeom>
          <a:noFill/>
          <a:effectLst>
            <a:glow rad="127000">
              <a:schemeClr val="bg1"/>
            </a:glow>
          </a:effectLst>
        </p:spPr>
        <p:txBody>
          <a:bodyPr wrap="square" rtlCol="0">
            <a:spAutoFit/>
          </a:bodyPr>
          <a:lstStyle/>
          <a:p>
            <a:pPr marL="1263335" lvl="2" indent="-457200" eaLnBrk="0" fontAlgn="base" hangingPunct="0">
              <a:spcBef>
                <a:spcPts val="1200"/>
              </a:spcBef>
              <a:buClr>
                <a:srgbClr val="C00000"/>
              </a:buClr>
              <a:buFont typeface="Wingdings" panose="05000000000000000000" pitchFamily="2" charset="2"/>
              <a:buChar char="n"/>
              <a:defRPr/>
            </a:pP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假设有一组肿瘤患者的数据，这些患者的肿瘤中有些是良性的</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图中的蓝色点</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，有些是恶性的</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图中的红色点</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。这里肿瘤的红蓝色可以被称作数据的“标签”。同时每个数据包括两个“特征”：患者的年龄与肿瘤的大小。我们将这两个特征与标签映射到这个二维空间上，形成了上图的数据。</a:t>
            </a:r>
          </a:p>
          <a:p>
            <a:pPr marL="1263335" lvl="2" indent="-457200" eaLnBrk="0" fontAlgn="base" hangingPunct="0">
              <a:spcBef>
                <a:spcPts val="1200"/>
              </a:spcBef>
              <a:buClr>
                <a:srgbClr val="C00000"/>
              </a:buClr>
              <a:buFont typeface="Wingdings" panose="05000000000000000000" pitchFamily="2" charset="2"/>
              <a:buChar char="n"/>
              <a:defRPr/>
            </a:pP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当有一个绿色的点时，该判断这个肿瘤是恶性的还是良性的呢？根据红蓝点我们训练出了一个逻辑回归模型，也就是图中的分类线。这时，根据绿点出现在分类线的左侧，因此我们判断它的标签应该是红色，也就是说属于恶性肿瘤。</a:t>
            </a:r>
          </a:p>
          <a:p>
            <a:pPr marL="1263335" lvl="2" indent="-457200" eaLnBrk="0" fontAlgn="base" hangingPunct="0">
              <a:spcBef>
                <a:spcPts val="1200"/>
              </a:spcBef>
              <a:buClr>
                <a:srgbClr val="C00000"/>
              </a:buClr>
              <a:buFont typeface="Wingdings" panose="05000000000000000000" pitchFamily="2" charset="2"/>
              <a:buChar char="n"/>
              <a:defRPr/>
            </a:pP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逻辑回归算法划出的分类线基本都是线性的</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也有划出非线性分类线的逻辑回归，不过那样的模型在处理数据量较大的时候效率会很低</a:t>
            </a:r>
            <a:r>
              <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，这意味着当两类之间的界线不是线性时，逻辑回归的表达能力就不足。</a:t>
            </a:r>
            <a:endParaRPr kumimoji="1" lang="en-US" altLang="zh-CN"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786040" y="3593954"/>
            <a:ext cx="1761905" cy="247619"/>
          </a:xfrm>
          <a:prstGeom prst="rect">
            <a:avLst/>
          </a:prstGeom>
        </p:spPr>
      </p:pic>
    </p:spTree>
    <p:extLst>
      <p:ext uri="{BB962C8B-B14F-4D97-AF65-F5344CB8AC3E}">
        <p14:creationId xmlns:p14="http://schemas.microsoft.com/office/powerpoint/2010/main" val="32719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smtClean="0"/>
              <a:t>线性回归</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644" y="1175000"/>
            <a:ext cx="3840020" cy="4063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0282" b="23607"/>
          <a:stretch/>
        </p:blipFill>
        <p:spPr bwMode="auto">
          <a:xfrm>
            <a:off x="5353828" y="1407560"/>
            <a:ext cx="5906648" cy="3390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737394" y="990334"/>
            <a:ext cx="405110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）直接求解</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最小二乘法解析解</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矩形 6"/>
              <p:cNvSpPr/>
              <p:nvPr/>
            </p:nvSpPr>
            <p:spPr>
              <a:xfrm>
                <a:off x="5889794" y="5093159"/>
                <a:ext cx="4971746"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令</a:t>
                </a:r>
                <a14:m>
                  <m:oMath xmlns:m="http://schemas.openxmlformats.org/officeDocument/2006/math">
                    <m:sSub>
                      <m:sSubPr>
                        <m:ctrlPr>
                          <a:rPr lang="en-US" altLang="zh-CN" i="1" smtClean="0">
                            <a:latin typeface="Cambria Math"/>
                            <a:ea typeface="微软雅黑" panose="020B0503020204020204" pitchFamily="34" charset="-122"/>
                          </a:rPr>
                        </m:ctrlPr>
                      </m:sSubPr>
                      <m:e>
                        <m:r>
                          <a:rPr lang="en-US" altLang="zh-CN" i="1" smtClean="0">
                            <a:latin typeface="Cambria Math"/>
                            <a:ea typeface="Cambria Math"/>
                          </a:rPr>
                          <m:t>𝛻</m:t>
                        </m:r>
                      </m:e>
                      <m:sub>
                        <m:r>
                          <a:rPr lang="en-US" altLang="zh-CN" b="0" i="1" smtClean="0">
                            <a:latin typeface="Cambria Math"/>
                            <a:ea typeface="微软雅黑" panose="020B0503020204020204" pitchFamily="34" charset="-122"/>
                          </a:rPr>
                          <m:t>𝑒</m:t>
                        </m:r>
                      </m:sub>
                    </m:sSub>
                    <m:r>
                      <m:rPr>
                        <m:nor/>
                      </m:rPr>
                      <a:rPr lang="en-US" altLang="zh-CN" i="1" dirty="0">
                        <a:latin typeface="Times New Roman" panose="02020603050405020304" pitchFamily="18" charset="0"/>
                        <a:ea typeface="微软雅黑" panose="020B0503020204020204" pitchFamily="34" charset="-122"/>
                        <a:cs typeface="Times New Roman" panose="02020603050405020304" pitchFamily="18" charset="0"/>
                      </a:rPr>
                      <m:t>J</m:t>
                    </m:r>
                    <m:r>
                      <m:rPr>
                        <m:nor/>
                      </m:rP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r>
                      <a:rPr lang="zh-CN" altLang="en-US" i="1" dirty="0" smtClean="0">
                        <a:latin typeface="Cambria Math"/>
                        <a:ea typeface="微软雅黑" panose="020B0503020204020204" pitchFamily="34" charset="-122"/>
                        <a:cs typeface="Times New Roman" panose="02020603050405020304" pitchFamily="18" charset="0"/>
                      </a:rPr>
                      <m:t>𝜃</m:t>
                    </m:r>
                    <m:r>
                      <m:rPr>
                        <m:nor/>
                      </m:rP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oMath>
                </a14:m>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可直接求出</a:t>
                </a:r>
                <a14:m>
                  <m:oMath xmlns:m="http://schemas.openxmlformats.org/officeDocument/2006/math">
                    <m:r>
                      <a:rPr lang="zh-CN" altLang="en-US" i="1" dirty="0">
                        <a:latin typeface="Cambria Math"/>
                        <a:ea typeface="微软雅黑" panose="020B0503020204020204" pitchFamily="34" charset="-122"/>
                        <a:cs typeface="Times New Roman" panose="02020603050405020304" pitchFamily="18" charset="0"/>
                      </a:rPr>
                      <m:t>𝜃</m:t>
                    </m:r>
                  </m:oMath>
                </a14:m>
                <a:r>
                  <a:rPr lang="zh-CN" altLang="en-US" dirty="0" smtClean="0">
                    <a:latin typeface="微软雅黑" panose="020B0503020204020204" pitchFamily="34" charset="-122"/>
                    <a:ea typeface="微软雅黑" panose="020B0503020204020204" pitchFamily="34" charset="-122"/>
                  </a:rPr>
                  <a:t>的解</a:t>
                </a:r>
                <a:r>
                  <a:rPr lang="zh-CN" altLang="en-US" dirty="0">
                    <a:latin typeface="微软雅黑" panose="020B0503020204020204" pitchFamily="34" charset="-122"/>
                    <a:ea typeface="微软雅黑" panose="020B0503020204020204" pitchFamily="34" charset="-122"/>
                  </a:rPr>
                  <a:t>：</a:t>
                </a:r>
                <a14:m>
                  <m:oMath xmlns:m="http://schemas.openxmlformats.org/officeDocument/2006/math">
                    <m:r>
                      <a:rPr lang="zh-CN" altLang="en-US" i="1" dirty="0">
                        <a:latin typeface="Cambria Math"/>
                        <a:ea typeface="微软雅黑" panose="020B0503020204020204" pitchFamily="34" charset="-122"/>
                        <a:cs typeface="Times New Roman" panose="02020603050405020304" pitchFamily="18" charset="0"/>
                      </a:rPr>
                      <m:t>𝜃</m:t>
                    </m:r>
                    <m:r>
                      <m:rPr>
                        <m:nor/>
                      </m:rPr>
                      <a:rPr lang="en-US" altLang="zh-CN" dirty="0">
                        <a:latin typeface="微软雅黑" panose="020B0503020204020204" pitchFamily="34" charset="-122"/>
                        <a:ea typeface="微软雅黑" panose="020B0503020204020204" pitchFamily="34" charset="-122"/>
                      </a:rPr>
                      <m:t>=</m:t>
                    </m:r>
                    <m:sSup>
                      <m:sSupPr>
                        <m:ctrlPr>
                          <a:rPr lang="en-US" altLang="zh-CN" i="1" dirty="0" smtClean="0">
                            <a:latin typeface="Cambria Math"/>
                            <a:ea typeface="微软雅黑" panose="020B0503020204020204" pitchFamily="34" charset="-122"/>
                          </a:rPr>
                        </m:ctrlPr>
                      </m:sSupPr>
                      <m:e>
                        <m:r>
                          <a:rPr lang="en-US" altLang="zh-CN" b="0" i="1" dirty="0" smtClean="0">
                            <a:latin typeface="Cambria Math"/>
                            <a:ea typeface="微软雅黑" panose="020B0503020204020204" pitchFamily="34" charset="-122"/>
                          </a:rPr>
                          <m:t>(</m:t>
                        </m:r>
                        <m:sSup>
                          <m:sSupPr>
                            <m:ctrlPr>
                              <a:rPr lang="en-US" altLang="zh-CN" i="1" dirty="0">
                                <a:latin typeface="Cambria Math"/>
                                <a:ea typeface="微软雅黑" panose="020B0503020204020204" pitchFamily="34" charset="-122"/>
                              </a:rPr>
                            </m:ctrlPr>
                          </m:sSupPr>
                          <m:e>
                            <m:r>
                              <a:rPr lang="en-US" altLang="zh-CN" i="1" dirty="0">
                                <a:latin typeface="Cambria Math"/>
                                <a:ea typeface="微软雅黑" panose="020B0503020204020204" pitchFamily="34" charset="-122"/>
                              </a:rPr>
                              <m:t>𝑋</m:t>
                            </m:r>
                          </m:e>
                          <m:sup>
                            <m:r>
                              <a:rPr lang="en-US" altLang="zh-CN" i="1" dirty="0">
                                <a:latin typeface="Cambria Math"/>
                                <a:ea typeface="微软雅黑" panose="020B0503020204020204" pitchFamily="34" charset="-122"/>
                              </a:rPr>
                              <m:t>𝑇</m:t>
                            </m:r>
                          </m:sup>
                        </m:sSup>
                        <m:r>
                          <a:rPr lang="en-US" altLang="zh-CN" i="1" dirty="0">
                            <a:latin typeface="Cambria Math"/>
                            <a:ea typeface="微软雅黑" panose="020B0503020204020204" pitchFamily="34" charset="-122"/>
                          </a:rPr>
                          <m:t>𝑋</m:t>
                        </m:r>
                        <m:r>
                          <a:rPr lang="en-US" altLang="zh-CN" b="0" i="1" dirty="0" smtClean="0">
                            <a:latin typeface="Cambria Math"/>
                            <a:ea typeface="微软雅黑" panose="020B0503020204020204" pitchFamily="34" charset="-122"/>
                          </a:rPr>
                          <m:t>)</m:t>
                        </m:r>
                      </m:e>
                      <m:sup>
                        <m:r>
                          <a:rPr lang="en-US" altLang="zh-CN" b="0" i="1" dirty="0" smtClean="0">
                            <a:latin typeface="Cambria Math"/>
                            <a:ea typeface="微软雅黑" panose="020B0503020204020204" pitchFamily="34" charset="-122"/>
                          </a:rPr>
                          <m:t>−1</m:t>
                        </m:r>
                      </m:sup>
                    </m:sSup>
                    <m:sSup>
                      <m:sSupPr>
                        <m:ctrlPr>
                          <a:rPr lang="en-US" altLang="zh-CN" i="1" dirty="0">
                            <a:latin typeface="Cambria Math"/>
                            <a:ea typeface="微软雅黑" panose="020B0503020204020204" pitchFamily="34" charset="-122"/>
                          </a:rPr>
                        </m:ctrlPr>
                      </m:sSupPr>
                      <m:e>
                        <m:r>
                          <a:rPr lang="en-US" altLang="zh-CN" i="1" dirty="0">
                            <a:latin typeface="Cambria Math"/>
                            <a:ea typeface="微软雅黑" panose="020B0503020204020204" pitchFamily="34" charset="-122"/>
                          </a:rPr>
                          <m:t>𝑋</m:t>
                        </m:r>
                      </m:e>
                      <m:sup>
                        <m:r>
                          <a:rPr lang="en-US" altLang="zh-CN" i="1" dirty="0">
                            <a:latin typeface="Cambria Math"/>
                            <a:ea typeface="微软雅黑" panose="020B0503020204020204" pitchFamily="34" charset="-122"/>
                          </a:rPr>
                          <m:t>𝑇</m:t>
                        </m:r>
                      </m:sup>
                    </m:sSup>
                    <m:r>
                      <a:rPr lang="en-US" altLang="zh-CN" b="0" i="1" dirty="0" smtClean="0">
                        <a:latin typeface="Cambria Math"/>
                        <a:ea typeface="微软雅黑" panose="020B0503020204020204" pitchFamily="34" charset="-122"/>
                      </a:rPr>
                      <m:t>𝑌</m:t>
                    </m:r>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5889794" y="5093159"/>
                <a:ext cx="4971746" cy="369332"/>
              </a:xfrm>
              <a:prstGeom prst="rect">
                <a:avLst/>
              </a:prstGeom>
              <a:blipFill rotWithShape="1">
                <a:blip r:embed="rId4"/>
                <a:stretch>
                  <a:fillRect l="-980"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608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smtClean="0"/>
              <a:t>线性回归</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矩形 3"/>
          <p:cNvSpPr/>
          <p:nvPr/>
        </p:nvSpPr>
        <p:spPr>
          <a:xfrm>
            <a:off x="534515" y="1305342"/>
            <a:ext cx="10376646" cy="3416320"/>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X</a:t>
            </a:r>
            <a:r>
              <a:rPr lang="en-US" altLang="zh-CN" sz="2400" b="1" baseline="30000" dirty="0" smtClean="0">
                <a:latin typeface="微软雅黑" panose="020B0503020204020204" pitchFamily="34" charset="-122"/>
                <a:ea typeface="微软雅黑" panose="020B0503020204020204" pitchFamily="34" charset="-122"/>
              </a:rPr>
              <a:t>T</a:t>
            </a:r>
            <a:r>
              <a:rPr lang="en-US" altLang="zh-CN" sz="2400" b="1" dirty="0" smtClean="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不可逆（</a:t>
            </a:r>
            <a:r>
              <a:rPr lang="en-US" altLang="zh-CN" sz="2400" b="1" dirty="0">
                <a:latin typeface="微软雅黑" panose="020B0503020204020204" pitchFamily="34" charset="-122"/>
                <a:ea typeface="微软雅黑" panose="020B0503020204020204" pitchFamily="34" charset="-122"/>
              </a:rPr>
              <a:t>singular/ degenerate</a:t>
            </a:r>
            <a:r>
              <a:rPr lang="zh-CN" altLang="en-US" sz="2400" b="1" dirty="0">
                <a:latin typeface="微软雅黑" panose="020B0503020204020204" pitchFamily="34" charset="-122"/>
                <a:ea typeface="微软雅黑" panose="020B0503020204020204" pitchFamily="34" charset="-122"/>
              </a:rPr>
              <a:t>）的解决方法：</a:t>
            </a: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①　使用</a:t>
            </a:r>
            <a:r>
              <a:rPr lang="en-US" altLang="zh-CN" sz="2400" b="1" dirty="0" err="1">
                <a:latin typeface="微软雅黑" panose="020B0503020204020204" pitchFamily="34" charset="-122"/>
                <a:ea typeface="微软雅黑" panose="020B0503020204020204" pitchFamily="34" charset="-122"/>
              </a:rPr>
              <a:t>np.linalg.pinv</a:t>
            </a:r>
            <a:r>
              <a:rPr lang="en-US" altLang="zh-CN" sz="2400" b="1" dirty="0">
                <a:latin typeface="微软雅黑" panose="020B0503020204020204" pitchFamily="34" charset="-122"/>
                <a:ea typeface="微软雅黑" panose="020B0503020204020204" pitchFamily="34" charset="-122"/>
              </a:rPr>
              <a:t>(mat1, mat2)</a:t>
            </a:r>
            <a:r>
              <a:rPr lang="zh-CN" altLang="en-US" sz="2400" b="1" dirty="0">
                <a:latin typeface="微软雅黑" panose="020B0503020204020204" pitchFamily="34" charset="-122"/>
                <a:ea typeface="微软雅黑" panose="020B0503020204020204" pitchFamily="34" charset="-122"/>
              </a:rPr>
              <a:t>函数求伪逆；</a:t>
            </a: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②　扩充数据集</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增加</a:t>
            </a:r>
            <a:r>
              <a:rPr lang="en-US" altLang="zh-CN" sz="2400" b="1" dirty="0">
                <a:latin typeface="微软雅黑" panose="020B0503020204020204" pitchFamily="34" charset="-122"/>
                <a:ea typeface="微软雅黑" panose="020B0503020204020204" pitchFamily="34" charset="-122"/>
              </a:rPr>
              <a:t>m</a:t>
            </a:r>
            <a:r>
              <a:rPr lang="zh-CN" altLang="en-US" sz="2400" b="1" dirty="0">
                <a:latin typeface="微软雅黑" panose="020B0503020204020204" pitchFamily="34" charset="-122"/>
                <a:ea typeface="微软雅黑" panose="020B0503020204020204" pitchFamily="34" charset="-122"/>
              </a:rPr>
              <a:t>值；</a:t>
            </a: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③　</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降维，删除不重要的特征、消除特征之间的线性依赖；</a:t>
            </a: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④　正则化</a:t>
            </a:r>
            <a:r>
              <a:rPr lang="zh-CN" altLang="en-US" sz="2400" b="1" dirty="0" smtClean="0">
                <a:latin typeface="微软雅黑" panose="020B0503020204020204" pitchFamily="34" charset="-122"/>
                <a:ea typeface="微软雅黑" panose="020B0503020204020204" pitchFamily="34" charset="-122"/>
              </a:rPr>
              <a:t>，增加额外的数据                       ，</a:t>
            </a:r>
            <a:r>
              <a:rPr lang="en-US" altLang="zh-CN" sz="2400" b="1" dirty="0">
                <a:latin typeface="微软雅黑" panose="020B0503020204020204" pitchFamily="34" charset="-122"/>
                <a:ea typeface="微软雅黑" panose="020B0503020204020204" pitchFamily="34" charset="-122"/>
              </a:rPr>
              <a:t>λ&gt;0</a:t>
            </a:r>
            <a:r>
              <a:rPr lang="zh-CN" altLang="en-US" sz="2400" b="1" dirty="0">
                <a:latin typeface="微软雅黑" panose="020B0503020204020204" pitchFamily="34" charset="-122"/>
                <a:ea typeface="微软雅黑" panose="020B0503020204020204" pitchFamily="34" charset="-122"/>
              </a:rPr>
              <a:t>为超参</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pic>
        <p:nvPicPr>
          <p:cNvPr id="6" name="Picture 2" descr="https://img-blog.csdn.net/20180709114810163?watermark/2/text/aHR0cHM6Ly9ibG9nLmNzZG4ubmV0L2xpdXk5ODAz/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744" y="4274049"/>
            <a:ext cx="1871005" cy="340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003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0" y="1028343"/>
            <a:ext cx="9990762" cy="4401205"/>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）迭代求解</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梯度下降法</a:t>
            </a:r>
            <a:r>
              <a:rPr lang="en-US" altLang="zh-CN" sz="2000" dirty="0">
                <a:latin typeface="微软雅黑" panose="020B0503020204020204" pitchFamily="34" charset="-122"/>
                <a:ea typeface="微软雅黑" panose="020B0503020204020204" pitchFamily="34" charset="-122"/>
              </a:rPr>
              <a:t>Gradient </a:t>
            </a:r>
            <a:r>
              <a:rPr lang="en-US" altLang="zh-CN" sz="2000" dirty="0" smtClean="0">
                <a:latin typeface="微软雅黑" panose="020B0503020204020204" pitchFamily="34" charset="-122"/>
                <a:ea typeface="微软雅黑" panose="020B0503020204020204" pitchFamily="34" charset="-122"/>
              </a:rPr>
              <a:t>Descent</a:t>
            </a:r>
          </a:p>
          <a:p>
            <a:r>
              <a:rPr lang="en-US" altLang="zh-CN" sz="2000" dirty="0">
                <a:solidFill>
                  <a:srgbClr val="000000"/>
                </a:solidFill>
                <a:latin typeface="微软雅黑" panose="020B0503020204020204" pitchFamily="34" charset="-122"/>
                <a:ea typeface="微软雅黑" panose="020B0503020204020204" pitchFamily="34" charset="-122"/>
                <a:cs typeface="Times New Roman"/>
              </a:rPr>
              <a:t> </a:t>
            </a:r>
            <a:r>
              <a:rPr lang="en-US" altLang="zh-CN" sz="2000" dirty="0" smtClean="0">
                <a:solidFill>
                  <a:srgbClr val="000000"/>
                </a:solidFill>
                <a:latin typeface="微软雅黑" panose="020B0503020204020204" pitchFamily="34" charset="-122"/>
                <a:ea typeface="微软雅黑" panose="020B0503020204020204" pitchFamily="34" charset="-122"/>
                <a:cs typeface="Times New Roman"/>
              </a:rPr>
              <a:t>      </a:t>
            </a:r>
            <a:endParaRPr lang="en-US" altLang="zh-CN" sz="2000" dirty="0">
              <a:solidFill>
                <a:srgbClr val="000000"/>
              </a:solidFill>
              <a:latin typeface="微软雅黑" panose="020B0503020204020204" pitchFamily="34" charset="-122"/>
              <a:ea typeface="微软雅黑" panose="020B0503020204020204" pitchFamily="34" charset="-122"/>
              <a:cs typeface="Times New Roman"/>
            </a:endParaRPr>
          </a:p>
          <a:p>
            <a:r>
              <a:rPr lang="en-US" altLang="zh-CN" sz="2000" dirty="0" smtClean="0">
                <a:solidFill>
                  <a:srgbClr val="000000"/>
                </a:solidFill>
                <a:latin typeface="微软雅黑" panose="020B0503020204020204" pitchFamily="34" charset="-122"/>
                <a:ea typeface="微软雅黑" panose="020B0503020204020204" pitchFamily="34" charset="-122"/>
                <a:cs typeface="Times New Roman"/>
              </a:rPr>
              <a:t>       </a:t>
            </a:r>
            <a:r>
              <a:rPr lang="zh-CN" altLang="zh-CN" sz="2000" dirty="0" smtClean="0">
                <a:solidFill>
                  <a:srgbClr val="000000"/>
                </a:solidFill>
                <a:latin typeface="微软雅黑" panose="020B0503020204020204" pitchFamily="34" charset="-122"/>
                <a:ea typeface="微软雅黑" panose="020B0503020204020204" pitchFamily="34" charset="-122"/>
                <a:cs typeface="Times New Roman"/>
              </a:rPr>
              <a:t>梯度</a:t>
            </a:r>
            <a:r>
              <a:rPr lang="zh-CN" altLang="zh-CN" sz="2000" dirty="0">
                <a:solidFill>
                  <a:srgbClr val="000000"/>
                </a:solidFill>
                <a:latin typeface="微软雅黑" panose="020B0503020204020204" pitchFamily="34" charset="-122"/>
                <a:ea typeface="微软雅黑" panose="020B0503020204020204" pitchFamily="34" charset="-122"/>
                <a:cs typeface="Times New Roman"/>
              </a:rPr>
              <a:t>下降法通过迭代更新来逐步进行的参数</a:t>
            </a:r>
            <a:r>
              <a:rPr lang="zh-CN" altLang="zh-CN" sz="2000" b="1" dirty="0">
                <a:solidFill>
                  <a:srgbClr val="000000"/>
                </a:solidFill>
                <a:latin typeface="微软雅黑" panose="020B0503020204020204" pitchFamily="34" charset="-122"/>
                <a:ea typeface="微软雅黑" panose="020B0503020204020204" pitchFamily="34" charset="-122"/>
                <a:cs typeface="Times New Roman"/>
              </a:rPr>
              <a:t>优化</a:t>
            </a:r>
            <a:r>
              <a:rPr lang="zh-CN" altLang="zh-CN" sz="2000" dirty="0">
                <a:solidFill>
                  <a:srgbClr val="000000"/>
                </a:solidFill>
                <a:latin typeface="微软雅黑" panose="020B0503020204020204" pitchFamily="34" charset="-122"/>
                <a:ea typeface="微软雅黑" panose="020B0503020204020204" pitchFamily="34" charset="-122"/>
                <a:cs typeface="Times New Roman"/>
              </a:rPr>
              <a:t>方法，最终结果为局部最优。通过多次运算可以达到全局最优</a:t>
            </a:r>
            <a:r>
              <a:rPr lang="zh-CN" altLang="zh-CN" sz="2000" dirty="0" smtClean="0">
                <a:solidFill>
                  <a:srgbClr val="000000"/>
                </a:solidFill>
                <a:latin typeface="微软雅黑" panose="020B0503020204020204" pitchFamily="34" charset="-122"/>
                <a:ea typeface="微软雅黑" panose="020B0503020204020204" pitchFamily="34" charset="-122"/>
                <a:cs typeface="Times New Roman"/>
              </a:rPr>
              <a:t>。</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要求</a:t>
            </a:r>
            <a:r>
              <a:rPr lang="zh-CN" altLang="en-US" sz="2000" dirty="0">
                <a:latin typeface="微软雅黑" panose="020B0503020204020204" pitchFamily="34" charset="-122"/>
                <a:ea typeface="微软雅黑" panose="020B0503020204020204" pitchFamily="34" charset="-122"/>
              </a:rPr>
              <a:t>某函数的极小值，应沿着该函数梯度下降的方向迭代求解。具体到线性回归模型，要求的极小值，需要：</a:t>
            </a:r>
          </a:p>
          <a:p>
            <a:endParaRPr lang="zh-CN" altLang="en-US" sz="2000" dirty="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        </a:t>
            </a:r>
            <a:r>
              <a:rPr lang="en-US" altLang="zh-CN" sz="2000" dirty="0" err="1" smtClean="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初始化</a:t>
            </a:r>
            <a:r>
              <a:rPr lang="en-US" altLang="zh-CN" sz="2000" dirty="0">
                <a:latin typeface="微软雅黑" panose="020B0503020204020204" pitchFamily="34" charset="-122"/>
                <a:ea typeface="微软雅黑" panose="020B0503020204020204" pitchFamily="34" charset="-122"/>
              </a:rPr>
              <a:t>θ</a:t>
            </a:r>
            <a:r>
              <a:rPr lang="zh-CN" altLang="en-US" sz="2000" dirty="0">
                <a:latin typeface="微软雅黑" panose="020B0503020204020204" pitchFamily="34" charset="-122"/>
                <a:ea typeface="微软雅黑" panose="020B0503020204020204" pitchFamily="34" charset="-122"/>
              </a:rPr>
              <a:t>（随机初始化</a:t>
            </a:r>
            <a:r>
              <a:rPr lang="en-US" altLang="zh-CN" sz="2000" dirty="0">
                <a:latin typeface="微软雅黑" panose="020B0503020204020204" pitchFamily="34" charset="-122"/>
                <a:ea typeface="微软雅黑" panose="020B0503020204020204" pitchFamily="34" charset="-122"/>
              </a:rPr>
              <a:t>θ</a:t>
            </a:r>
            <a:r>
              <a:rPr lang="zh-CN" altLang="en-US" sz="2000" dirty="0">
                <a:latin typeface="微软雅黑" panose="020B0503020204020204" pitchFamily="34" charset="-122"/>
                <a:ea typeface="微软雅黑" panose="020B0503020204020204" pitchFamily="34" charset="-122"/>
              </a:rPr>
              <a:t>，可以初始为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p>
          <a:p>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ii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沿着</a:t>
            </a:r>
            <a:r>
              <a:rPr lang="en-US" altLang="zh-CN" sz="2000" dirty="0">
                <a:latin typeface="微软雅黑" panose="020B0503020204020204" pitchFamily="34" charset="-122"/>
                <a:ea typeface="微软雅黑" panose="020B0503020204020204" pitchFamily="34" charset="-122"/>
              </a:rPr>
              <a:t>J(θ)</a:t>
            </a:r>
            <a:r>
              <a:rPr lang="zh-CN" altLang="en-US" sz="2000" dirty="0">
                <a:latin typeface="微软雅黑" panose="020B0503020204020204" pitchFamily="34" charset="-122"/>
                <a:ea typeface="微软雅黑" panose="020B0503020204020204" pitchFamily="34" charset="-122"/>
              </a:rPr>
              <a:t>负梯度方向迭代，更新后的</a:t>
            </a:r>
            <a:r>
              <a:rPr lang="en-US" altLang="zh-CN" sz="2000" dirty="0">
                <a:latin typeface="微软雅黑" panose="020B0503020204020204" pitchFamily="34" charset="-122"/>
                <a:ea typeface="微软雅黑" panose="020B0503020204020204" pitchFamily="34" charset="-122"/>
              </a:rPr>
              <a:t>θ</a:t>
            </a:r>
            <a:r>
              <a:rPr lang="zh-CN" altLang="en-US" sz="2000" dirty="0">
                <a:latin typeface="微软雅黑" panose="020B0503020204020204" pitchFamily="34" charset="-122"/>
                <a:ea typeface="微软雅黑" panose="020B0503020204020204" pitchFamily="34" charset="-122"/>
              </a:rPr>
              <a:t>使</a:t>
            </a:r>
            <a:r>
              <a:rPr lang="en-US" altLang="zh-CN" sz="2000" dirty="0">
                <a:latin typeface="微软雅黑" panose="020B0503020204020204" pitchFamily="34" charset="-122"/>
                <a:ea typeface="微软雅黑" panose="020B0503020204020204" pitchFamily="34" charset="-122"/>
              </a:rPr>
              <a:t>J(θ)</a:t>
            </a:r>
            <a:r>
              <a:rPr lang="zh-CN" altLang="en-US" sz="2000" dirty="0">
                <a:latin typeface="微软雅黑" panose="020B0503020204020204" pitchFamily="34" charset="-122"/>
                <a:ea typeface="微软雅黑" panose="020B0503020204020204" pitchFamily="34" charset="-122"/>
              </a:rPr>
              <a:t>更小；</a:t>
            </a:r>
          </a:p>
          <a:p>
            <a:endParaRPr lang="zh-CN" altLang="en-US" sz="2000" dirty="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        iii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不断迭代直到达到某个停止条件为止，如迭代次数达到某个指定的值，或算法达到某个可以允许的误差范围</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7" name="内容占位符 1"/>
          <p:cNvSpPr>
            <a:spLocks noGrp="1"/>
          </p:cNvSpPr>
          <p:nvPr>
            <p:ph sz="quarter" idx="13"/>
          </p:nvPr>
        </p:nvSpPr>
        <p:spPr>
          <a:xfrm>
            <a:off x="924926" y="307628"/>
            <a:ext cx="5249223" cy="442649"/>
          </a:xfrm>
        </p:spPr>
        <p:txBody>
          <a:bodyPr>
            <a:normAutofit lnSpcReduction="10000"/>
          </a:bodyPr>
          <a:lstStyle/>
          <a:p>
            <a:r>
              <a:rPr lang="zh-CN" altLang="en-US" dirty="0" smtClean="0"/>
              <a:t>线性回归</a:t>
            </a:r>
            <a:endParaRPr lang="zh-CN" altLang="en-US" dirty="0"/>
          </a:p>
        </p:txBody>
      </p:sp>
      <p:sp>
        <p:nvSpPr>
          <p:cNvPr id="8" name="内容占位符 2"/>
          <p:cNvSpPr>
            <a:spLocks noGrp="1"/>
          </p:cNvSpPr>
          <p:nvPr>
            <p:ph sz="quarter" idx="14"/>
          </p:nvPr>
        </p:nvSpPr>
        <p:spPr>
          <a:xfrm>
            <a:off x="250243" y="300951"/>
            <a:ext cx="587957" cy="442649"/>
          </a:xfrm>
        </p:spPr>
        <p:txBody>
          <a:bodyPr>
            <a:normAutofit lnSpcReduction="10000"/>
          </a:bodyPr>
          <a:lstStyle/>
          <a:p>
            <a:r>
              <a:rPr lang="en-US" altLang="zh-CN" dirty="0" smtClean="0"/>
              <a:t>5</a:t>
            </a:r>
            <a:endParaRPr lang="zh-CN" altLang="en-US" dirty="0"/>
          </a:p>
        </p:txBody>
      </p:sp>
    </p:spTree>
    <p:extLst>
      <p:ext uri="{BB962C8B-B14F-4D97-AF65-F5344CB8AC3E}">
        <p14:creationId xmlns:p14="http://schemas.microsoft.com/office/powerpoint/2010/main" val="1910406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582" y="2383604"/>
            <a:ext cx="4842911" cy="8331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404" y="3173274"/>
            <a:ext cx="4111625" cy="7747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4"/>
          <p:cNvSpPr txBox="1">
            <a:spLocks/>
          </p:cNvSpPr>
          <p:nvPr/>
        </p:nvSpPr>
        <p:spPr bwMode="auto">
          <a:xfrm>
            <a:off x="924926" y="4166901"/>
            <a:ext cx="628442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1" u="none" strike="noStrike" cap="none" normalizeH="0" baseline="0" dirty="0"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θ</a:t>
            </a:r>
            <a:r>
              <a:rPr kumimoji="0" lang="en-US" altLang="zh-CN" sz="2000" b="0" i="1" u="none" strike="noStrike" cap="none" normalizeH="0" baseline="-25000" dirty="0" err="1"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i</a:t>
            </a:r>
            <a:r>
              <a:rPr kumimoji="0" lang="zh-CN" altLang="en-US" sz="2000" b="0" i="0" u="none" strike="noStrike" cap="none" normalizeH="0" baseline="0" dirty="0"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会向着梯度最小的方向进行变化。</a:t>
            </a:r>
            <a:r>
              <a:rPr kumimoji="0" lang="en-US" altLang="zh-CN" sz="2000" b="0" i="1" u="none" strike="noStrike" cap="none" normalizeH="0" baseline="0" dirty="0" err="1"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θ</a:t>
            </a:r>
            <a:r>
              <a:rPr kumimoji="0" lang="en-US" altLang="zh-CN" sz="2000" b="0" i="1" u="none" strike="noStrike" cap="none" normalizeH="0" baseline="-25000" dirty="0" err="1"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i</a:t>
            </a:r>
            <a:r>
              <a:rPr kumimoji="0" lang="zh-CN" altLang="en-US" sz="2000" b="0" i="0" u="none" strike="noStrike" cap="none" normalizeH="0" baseline="0" dirty="0"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表示更新之前的值，</a:t>
            </a:r>
            <a:r>
              <a:rPr kumimoji="0" lang="en-US" altLang="zh-CN" sz="2000" b="0" i="0" u="none" strike="noStrike" cap="none" normalizeH="0" baseline="0" dirty="0"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a:t>
            </a:r>
            <a:r>
              <a:rPr kumimoji="0" lang="zh-CN" altLang="en-US" sz="2000" b="0" i="0" u="none" strike="noStrike" cap="none" normalizeH="0" baseline="0" dirty="0"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后面的部分表示按梯度方向减少的量，</a:t>
            </a:r>
            <a:r>
              <a:rPr kumimoji="0" lang="en-US" altLang="zh-CN" sz="2000" b="0" i="1" u="none" strike="noStrike" cap="none" normalizeH="0" baseline="0" dirty="0"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α</a:t>
            </a:r>
            <a:r>
              <a:rPr kumimoji="0" lang="zh-CN" altLang="en-US" sz="2000" b="0" i="0" u="none" strike="noStrike" cap="none" normalizeH="0" baseline="0" dirty="0"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rPr>
              <a:t>表示步长，也就是每次按照梯度减少的方向变化多少。</a:t>
            </a:r>
            <a:endParaRPr kumimoji="0" lang="en-US" altLang="zh-CN" sz="2000" b="0" i="0" u="none" strike="noStrike" cap="none" normalizeH="0" baseline="0" dirty="0" smtClean="0">
              <a:ln>
                <a:noFill/>
              </a:ln>
              <a:solidFill>
                <a:srgbClr val="000000"/>
              </a:solidFill>
              <a:effectLst/>
              <a:latin typeface="Times New Roman" panose="02020603050405020304" pitchFamily="18" charset="0"/>
              <a:ea typeface="微软雅黑" pitchFamily="34" charset="-122"/>
              <a:cs typeface="Times New Roman" panose="02020603050405020304" pitchFamily="18" charset="0"/>
            </a:endParaRPr>
          </a:p>
        </p:txBody>
      </p:sp>
      <p:sp>
        <p:nvSpPr>
          <p:cNvPr id="5" name="矩形 7"/>
          <p:cNvSpPr>
            <a:spLocks/>
          </p:cNvSpPr>
          <p:nvPr/>
        </p:nvSpPr>
        <p:spPr bwMode="auto">
          <a:xfrm>
            <a:off x="2719388" y="852488"/>
            <a:ext cx="26400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3200" b="0" i="0" u="none" strike="noStrike" cap="none" normalizeH="0" baseline="0" smtClean="0">
                <a:ln>
                  <a:noFill/>
                </a:ln>
                <a:solidFill>
                  <a:srgbClr val="FFFFFF"/>
                </a:solidFill>
                <a:effectLst/>
                <a:latin typeface="Calibri" pitchFamily="34" charset="0"/>
                <a:ea typeface="宋体" pitchFamily="2" charset="-122"/>
                <a:cs typeface="Times New Roman" pitchFamily="18" charset="0"/>
              </a:rPr>
              <a:t>梯度下降算法</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4103"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14556"/>
            <a:ext cx="1743075" cy="23717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1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5" name="内容占位符 1"/>
          <p:cNvSpPr>
            <a:spLocks noGrp="1"/>
          </p:cNvSpPr>
          <p:nvPr>
            <p:ph sz="quarter" idx="13"/>
          </p:nvPr>
        </p:nvSpPr>
        <p:spPr>
          <a:xfrm>
            <a:off x="924926" y="307628"/>
            <a:ext cx="5249223" cy="442649"/>
          </a:xfrm>
        </p:spPr>
        <p:txBody>
          <a:bodyPr>
            <a:normAutofit lnSpcReduction="10000"/>
          </a:bodyPr>
          <a:lstStyle/>
          <a:p>
            <a:r>
              <a:rPr lang="zh-CN" altLang="en-US" dirty="0" smtClean="0"/>
              <a:t>线性回归</a:t>
            </a:r>
            <a:endParaRPr lang="zh-CN" altLang="en-US" dirty="0"/>
          </a:p>
        </p:txBody>
      </p:sp>
      <p:sp>
        <p:nvSpPr>
          <p:cNvPr id="16" name="内容占位符 2"/>
          <p:cNvSpPr>
            <a:spLocks noGrp="1"/>
          </p:cNvSpPr>
          <p:nvPr>
            <p:ph sz="quarter" idx="14"/>
          </p:nvPr>
        </p:nvSpPr>
        <p:spPr>
          <a:xfrm>
            <a:off x="250243" y="300951"/>
            <a:ext cx="587957" cy="442649"/>
          </a:xfrm>
        </p:spPr>
        <p:txBody>
          <a:bodyPr>
            <a:normAutofit lnSpcReduction="10000"/>
          </a:bodyPr>
          <a:lstStyle/>
          <a:p>
            <a:r>
              <a:rPr lang="en-US" altLang="zh-CN" dirty="0" smtClean="0"/>
              <a:t>5</a:t>
            </a:r>
            <a:endParaRPr lang="zh-CN" altLang="en-US" dirty="0"/>
          </a:p>
        </p:txBody>
      </p:sp>
      <p:pic>
        <p:nvPicPr>
          <p:cNvPr id="17"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328" y="919326"/>
            <a:ext cx="3377266" cy="125224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956" y="885467"/>
            <a:ext cx="1928179" cy="659981"/>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p:nvPr/>
        </p:nvPicPr>
        <p:blipFill>
          <a:blip r:embed="rId7">
            <a:extLst>
              <a:ext uri="{28A0092B-C50C-407E-A947-70E740481C1C}">
                <a14:useLocalDpi xmlns:a14="http://schemas.microsoft.com/office/drawing/2010/main" val="0"/>
              </a:ext>
            </a:extLst>
          </a:blip>
          <a:srcRect/>
          <a:stretch>
            <a:fillRect/>
          </a:stretch>
        </p:blipFill>
        <p:spPr bwMode="auto">
          <a:xfrm>
            <a:off x="8693947" y="293783"/>
            <a:ext cx="2527550" cy="1972902"/>
          </a:xfrm>
          <a:prstGeom prst="rect">
            <a:avLst/>
          </a:prstGeom>
          <a:noFill/>
        </p:spPr>
      </p:pic>
      <p:pic>
        <p:nvPicPr>
          <p:cNvPr id="20" name="图片 19"/>
          <p:cNvPicPr/>
          <p:nvPr/>
        </p:nvPicPr>
        <p:blipFill>
          <a:blip r:embed="rId8">
            <a:extLst>
              <a:ext uri="{28A0092B-C50C-407E-A947-70E740481C1C}">
                <a14:useLocalDpi xmlns:a14="http://schemas.microsoft.com/office/drawing/2010/main" val="0"/>
              </a:ext>
            </a:extLst>
          </a:blip>
          <a:srcRect/>
          <a:stretch>
            <a:fillRect/>
          </a:stretch>
        </p:blipFill>
        <p:spPr bwMode="auto">
          <a:xfrm>
            <a:off x="8693947" y="4243226"/>
            <a:ext cx="2895797" cy="2101065"/>
          </a:xfrm>
          <a:prstGeom prst="rect">
            <a:avLst/>
          </a:prstGeom>
          <a:noFill/>
        </p:spPr>
      </p:pic>
      <p:pic>
        <p:nvPicPr>
          <p:cNvPr id="21" name="图片 20"/>
          <p:cNvPicPr/>
          <p:nvPr/>
        </p:nvPicPr>
        <p:blipFill>
          <a:blip r:embed="rId9">
            <a:extLst>
              <a:ext uri="{28A0092B-C50C-407E-A947-70E740481C1C}">
                <a14:useLocalDpi xmlns:a14="http://schemas.microsoft.com/office/drawing/2010/main" val="0"/>
              </a:ext>
            </a:extLst>
          </a:blip>
          <a:srcRect/>
          <a:stretch>
            <a:fillRect/>
          </a:stretch>
        </p:blipFill>
        <p:spPr bwMode="auto">
          <a:xfrm>
            <a:off x="8763638" y="2266685"/>
            <a:ext cx="2457859" cy="1900216"/>
          </a:xfrm>
          <a:prstGeom prst="rect">
            <a:avLst/>
          </a:prstGeom>
          <a:noFill/>
        </p:spPr>
      </p:pic>
    </p:spTree>
    <p:extLst>
      <p:ext uri="{BB962C8B-B14F-4D97-AF65-F5344CB8AC3E}">
        <p14:creationId xmlns:p14="http://schemas.microsoft.com/office/powerpoint/2010/main" val="88191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normAutofit fontScale="92500" lnSpcReduction="10000"/>
          </a:bodyPr>
          <a:lstStyle/>
          <a:p>
            <a:r>
              <a:rPr lang="zh-CN" altLang="en-US" dirty="0"/>
              <a:t>线性回归案例</a:t>
            </a:r>
            <a:r>
              <a:rPr lang="en-US" altLang="zh-CN" dirty="0"/>
              <a:t>--</a:t>
            </a:r>
            <a:r>
              <a:rPr lang="zh-CN" altLang="zh-CN" dirty="0"/>
              <a:t>模型设定</a:t>
            </a:r>
            <a:endParaRPr lang="zh-CN" altLang="en-US" dirty="0"/>
          </a:p>
        </p:txBody>
      </p:sp>
      <p:sp>
        <p:nvSpPr>
          <p:cNvPr id="5" name="内容占位符 4"/>
          <p:cNvSpPr>
            <a:spLocks noGrp="1"/>
          </p:cNvSpPr>
          <p:nvPr>
            <p:ph sz="quarter" idx="14"/>
          </p:nvPr>
        </p:nvSpPr>
        <p:spPr/>
        <p:txBody>
          <a:bodyPr>
            <a:normAutofit lnSpcReduction="10000"/>
          </a:bodyPr>
          <a:lstStyle/>
          <a:p>
            <a:r>
              <a:rPr lang="en-US" altLang="zh-CN" dirty="0" smtClean="0"/>
              <a:t>5</a:t>
            </a:r>
            <a:endParaRPr lang="zh-CN" altLang="en-US" dirty="0"/>
          </a:p>
        </p:txBody>
      </p:sp>
      <mc:AlternateContent xmlns:mc="http://schemas.openxmlformats.org/markup-compatibility/2006" xmlns:a14="http://schemas.microsoft.com/office/drawing/2010/main">
        <mc:Choice Requires="a14">
          <p:sp>
            <p:nvSpPr>
              <p:cNvPr id="2" name="标题 1"/>
              <p:cNvSpPr>
                <a:spLocks noGrp="1"/>
              </p:cNvSpPr>
              <p:nvPr>
                <p:ph type="title" idx="4294967295"/>
              </p:nvPr>
            </p:nvSpPr>
            <p:spPr>
              <a:xfrm>
                <a:off x="507097" y="1346700"/>
                <a:ext cx="10515600" cy="3225300"/>
              </a:xfrm>
            </p:spPr>
            <p:txBody>
              <a:bodyPr>
                <a:no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zh-CN" sz="2400" dirty="0">
                    <a:latin typeface="微软雅黑" panose="020B0503020204020204" pitchFamily="34" charset="-122"/>
                    <a:ea typeface="微软雅黑" panose="020B0503020204020204" pitchFamily="34" charset="-122"/>
                  </a:rPr>
                  <a:t>为了全面反映中国“人口自然增长率”的全貌，选择人口增长率作为被解释变量</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Y</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，以反映中国人口的增长；选择“国名收入”</a:t>
                </a:r>
                <a:r>
                  <a:rPr lang="zh-CN" altLang="en-US" sz="24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400" i="1">
                            <a:latin typeface="Cambria Math"/>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1</m:t>
                        </m:r>
                      </m:sub>
                    </m:sSub>
                  </m:oMath>
                </a14:m>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及“人均</a:t>
                </a:r>
                <a:r>
                  <a:rPr lang="en-US" altLang="zh-CN" sz="2400" dirty="0">
                    <a:latin typeface="微软雅黑" panose="020B0503020204020204" pitchFamily="34" charset="-122"/>
                    <a:ea typeface="微软雅黑" panose="020B0503020204020204" pitchFamily="34" charset="-122"/>
                  </a:rPr>
                  <a:t>GDP</a:t>
                </a:r>
                <a:r>
                  <a:rPr lang="zh-CN"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400" i="1">
                            <a:latin typeface="Cambria Math"/>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2</m:t>
                        </m:r>
                      </m:sub>
                    </m:sSub>
                  </m:oMath>
                </a14:m>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作为经济整体增长的代表；选择“居民消费价格指数增长率”</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400" i="1">
                            <a:latin typeface="Cambria Math"/>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3</m:t>
                        </m:r>
                      </m:sub>
                    </m:sSub>
                  </m:oMath>
                </a14:m>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作为居民消费水平的代表。暂不考虑文化程度及人口分布的影响。</a:t>
                </a:r>
                <a:br>
                  <a:rPr lang="zh-CN" altLang="zh-CN" sz="2400" dirty="0">
                    <a:latin typeface="微软雅黑" panose="020B0503020204020204" pitchFamily="34" charset="-122"/>
                    <a:ea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从《中国统计年鉴》收集到以下数据（见表</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2" name="标题 1"/>
              <p:cNvSpPr>
                <a:spLocks noGrp="1" noRot="1" noChangeAspect="1" noMove="1" noResize="1" noEditPoints="1" noAdjustHandles="1" noChangeArrowheads="1" noChangeShapeType="1" noTextEdit="1"/>
              </p:cNvSpPr>
              <p:nvPr>
                <p:ph type="title" idx="4294967295"/>
              </p:nvPr>
            </p:nvSpPr>
            <p:spPr>
              <a:xfrm>
                <a:off x="507097" y="1346700"/>
                <a:ext cx="10515600" cy="3225300"/>
              </a:xfrm>
              <a:blipFill rotWithShape="1">
                <a:blip r:embed="rId2"/>
                <a:stretch>
                  <a:fillRect l="-870" r="-3826" b="-49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2125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5" name="矩形 4"/>
          <p:cNvSpPr/>
          <p:nvPr/>
        </p:nvSpPr>
        <p:spPr>
          <a:xfrm>
            <a:off x="4023485" y="1128552"/>
            <a:ext cx="3589444" cy="507831"/>
          </a:xfrm>
          <a:prstGeom prst="rect">
            <a:avLst/>
          </a:prstGeom>
        </p:spPr>
        <p:txBody>
          <a:bodyPr wrap="none">
            <a:spAutoFit/>
          </a:bodyPr>
          <a:lstStyle/>
          <a:p>
            <a:pPr algn="ctr">
              <a:lnSpc>
                <a:spcPct val="150000"/>
              </a:lnSpc>
              <a:spcAft>
                <a:spcPts val="0"/>
              </a:spcAft>
            </a:pPr>
            <a:r>
              <a:rPr lang="zh-CN" altLang="zh-CN" kern="100" dirty="0">
                <a:latin typeface="Times New Roman" panose="02020603050405020304" pitchFamily="18" charset="0"/>
              </a:rPr>
              <a:t>表</a:t>
            </a:r>
            <a:r>
              <a:rPr lang="en-US" altLang="zh-CN" kern="100" dirty="0">
                <a:latin typeface="Times New Roman" panose="02020603050405020304" pitchFamily="18" charset="0"/>
              </a:rPr>
              <a:t>1     </a:t>
            </a:r>
            <a:r>
              <a:rPr lang="zh-CN" altLang="zh-CN" kern="100" dirty="0">
                <a:latin typeface="Times New Roman" panose="02020603050405020304" pitchFamily="18" charset="0"/>
              </a:rPr>
              <a:t>中国人口增长率及相关数据</a:t>
            </a:r>
          </a:p>
        </p:txBody>
      </p:sp>
      <p:sp>
        <p:nvSpPr>
          <p:cNvPr id="6" name="内容占位符 5"/>
          <p:cNvSpPr>
            <a:spLocks noGrp="1"/>
          </p:cNvSpPr>
          <p:nvPr>
            <p:ph sz="quarter" idx="13"/>
          </p:nvPr>
        </p:nvSpPr>
        <p:spPr/>
        <p:txBody>
          <a:bodyPr>
            <a:normAutofit lnSpcReduction="10000"/>
          </a:bodyPr>
          <a:lstStyle/>
          <a:p>
            <a:r>
              <a:rPr lang="zh-CN" altLang="en-US" dirty="0"/>
              <a:t>线性回归案例</a:t>
            </a:r>
          </a:p>
        </p:txBody>
      </p:sp>
      <p:graphicFrame>
        <p:nvGraphicFramePr>
          <p:cNvPr id="7" name="内容占位符 3"/>
          <p:cNvGraphicFramePr>
            <a:graphicFrameLocks/>
          </p:cNvGraphicFramePr>
          <p:nvPr>
            <p:extLst>
              <p:ext uri="{D42A27DB-BD31-4B8C-83A1-F6EECF244321}">
                <p14:modId xmlns:p14="http://schemas.microsoft.com/office/powerpoint/2010/main" val="157376398"/>
              </p:ext>
            </p:extLst>
          </p:nvPr>
        </p:nvGraphicFramePr>
        <p:xfrm>
          <a:off x="3796591" y="1793630"/>
          <a:ext cx="5248276" cy="4227830"/>
        </p:xfrm>
        <a:graphic>
          <a:graphicData uri="http://schemas.openxmlformats.org/drawingml/2006/table">
            <a:tbl>
              <a:tblPr>
                <a:tableStyleId>{5C22544A-7EE6-4342-B048-85BDC9FD1C3A}</a:tableStyleId>
              </a:tblPr>
              <a:tblGrid>
                <a:gridCol w="474098"/>
                <a:gridCol w="1237541"/>
                <a:gridCol w="1020846"/>
                <a:gridCol w="1666547"/>
                <a:gridCol w="849244"/>
              </a:tblGrid>
              <a:tr h="403225">
                <a:tc>
                  <a:txBody>
                    <a:bodyPr/>
                    <a:lstStyle/>
                    <a:p>
                      <a:pPr algn="ctr" fontAlgn="ctr">
                        <a:spcAft>
                          <a:spcPts val="0"/>
                        </a:spcAft>
                      </a:pPr>
                      <a:r>
                        <a:rPr lang="zh-CN" sz="1200" kern="100" dirty="0">
                          <a:effectLst/>
                        </a:rPr>
                        <a:t>年份</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zh-CN" sz="1200" kern="100">
                          <a:effectLst/>
                        </a:rPr>
                        <a:t>人口自然增长率（</a:t>
                      </a:r>
                      <a:r>
                        <a:rPr lang="en-US" sz="1200" kern="100">
                          <a:effectLst/>
                        </a:rPr>
                        <a:t>%</a:t>
                      </a:r>
                      <a:r>
                        <a:rPr lang="zh-CN" sz="1200" kern="100">
                          <a:effectLst/>
                        </a:rPr>
                        <a:t>。）</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zh-CN" sz="1200" kern="100">
                          <a:effectLst/>
                        </a:rPr>
                        <a:t>国民总收入（亿元）</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zh-CN" sz="1200" kern="100">
                          <a:effectLst/>
                        </a:rPr>
                        <a:t>居民消费价格指数增长率（</a:t>
                      </a:r>
                      <a:r>
                        <a:rPr lang="en-US" sz="1200" kern="100">
                          <a:effectLst/>
                        </a:rPr>
                        <a:t>CPI</a:t>
                      </a:r>
                      <a:r>
                        <a:rPr lang="zh-CN" sz="1200" kern="100">
                          <a:effectLst/>
                        </a:rPr>
                        <a:t>）</a:t>
                      </a:r>
                      <a:r>
                        <a:rPr lang="en-US" sz="1200" kern="100">
                          <a:effectLst/>
                        </a:rPr>
                        <a:t>%</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zh-CN" sz="1200" kern="100">
                          <a:effectLst/>
                        </a:rPr>
                        <a:t>人均</a:t>
                      </a:r>
                      <a:r>
                        <a:rPr lang="en-US" sz="1200" kern="100">
                          <a:effectLst/>
                        </a:rPr>
                        <a:t>GDP</a:t>
                      </a:r>
                      <a:r>
                        <a:rPr lang="zh-CN" sz="1200" kern="100">
                          <a:effectLst/>
                        </a:rPr>
                        <a:t>（元）</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1988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15.73</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15037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1366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1989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15.04</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17001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1519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14.39</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18718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3.1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1644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12.98</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21826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3.4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1893</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11.6</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26937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6.4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2311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1993</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11.45</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35260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14.7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2998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11.21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48108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24.1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4044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1995</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10.55</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59811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17.1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5046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10.42</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70142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8.3</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5846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10.06</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78061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6420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9.14</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83024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-0.8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6796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1999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8.18</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88479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7159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2000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7.58</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98000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0.4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7858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2001</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6.95</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108068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0.7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8622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2002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6.45</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119096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-0.8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9398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2003</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6.01</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135174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10542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2004</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5.87</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159587</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3.9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12336</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a:effectLst/>
                        </a:rPr>
                        <a:t>2005</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5.89</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184089</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1.8</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14040</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r>
              <a:tr h="201295">
                <a:tc>
                  <a:txBody>
                    <a:bodyPr/>
                    <a:lstStyle/>
                    <a:p>
                      <a:pPr algn="ctr" fontAlgn="ctr">
                        <a:spcAft>
                          <a:spcPts val="0"/>
                        </a:spcAft>
                      </a:pPr>
                      <a:r>
                        <a:rPr lang="en-US" sz="1200" kern="100" dirty="0">
                          <a:effectLst/>
                        </a:rPr>
                        <a:t>2006</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5.38</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213132</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a:effectLst/>
                        </a:rPr>
                        <a:t>1.5</a:t>
                      </a:r>
                      <a:endParaRPr lang="zh-CN" sz="1050" kern="100">
                        <a:effectLst/>
                        <a:latin typeface="Times New Roman" panose="02020603050405020304" pitchFamily="18" charset="0"/>
                        <a:ea typeface="宋体" panose="02010600030101010101" pitchFamily="2" charset="-122"/>
                      </a:endParaRPr>
                    </a:p>
                  </a:txBody>
                  <a:tcPr marL="67639" marR="67639" marT="0" marB="0" anchor="ctr"/>
                </a:tc>
                <a:tc>
                  <a:txBody>
                    <a:bodyPr/>
                    <a:lstStyle/>
                    <a:p>
                      <a:pPr algn="ctr" fontAlgn="ctr">
                        <a:spcAft>
                          <a:spcPts val="0"/>
                        </a:spcAft>
                      </a:pPr>
                      <a:r>
                        <a:rPr lang="en-US" sz="1200" kern="100" dirty="0">
                          <a:effectLst/>
                        </a:rPr>
                        <a:t>16024</a:t>
                      </a:r>
                      <a:endParaRPr lang="zh-CN" sz="1050" kern="100" dirty="0">
                        <a:effectLst/>
                        <a:latin typeface="Times New Roman" panose="02020603050405020304" pitchFamily="18" charset="0"/>
                        <a:ea typeface="宋体" panose="02010600030101010101" pitchFamily="2" charset="-122"/>
                      </a:endParaRPr>
                    </a:p>
                  </a:txBody>
                  <a:tcPr marL="67639" marR="67639" marT="0" marB="0" anchor="ctr"/>
                </a:tc>
              </a:tr>
            </a:tbl>
          </a:graphicData>
        </a:graphic>
      </p:graphicFrame>
    </p:spTree>
    <p:extLst>
      <p:ext uri="{BB962C8B-B14F-4D97-AF65-F5344CB8AC3E}">
        <p14:creationId xmlns:p14="http://schemas.microsoft.com/office/powerpoint/2010/main" val="1472669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机器学习的定义</a:t>
            </a:r>
          </a:p>
        </p:txBody>
      </p:sp>
      <p:sp>
        <p:nvSpPr>
          <p:cNvPr id="3" name="内容占位符 2"/>
          <p:cNvSpPr>
            <a:spLocks noGrp="1"/>
          </p:cNvSpPr>
          <p:nvPr>
            <p:ph sz="quarter" idx="14"/>
          </p:nvPr>
        </p:nvSpPr>
        <p:spPr/>
        <p:txBody>
          <a:bodyPr>
            <a:normAutofit lnSpcReduction="10000"/>
          </a:bodyPr>
          <a:lstStyle/>
          <a:p>
            <a:r>
              <a:rPr lang="en-US" altLang="zh-CN" dirty="0"/>
              <a:t>1</a:t>
            </a:r>
            <a:endParaRPr lang="zh-CN" altLang="en-US" dirty="0"/>
          </a:p>
        </p:txBody>
      </p:sp>
      <p:sp>
        <p:nvSpPr>
          <p:cNvPr id="4" name="TextBox 1"/>
          <p:cNvSpPr txBox="1"/>
          <p:nvPr/>
        </p:nvSpPr>
        <p:spPr>
          <a:xfrm>
            <a:off x="63263" y="1042975"/>
            <a:ext cx="11836400" cy="5737340"/>
          </a:xfrm>
          <a:prstGeom prst="rect">
            <a:avLst/>
          </a:prstGeom>
          <a:noFill/>
          <a:effectLst>
            <a:glow rad="127000">
              <a:schemeClr val="bg1"/>
            </a:glow>
          </a:effectLst>
        </p:spPr>
        <p:txBody>
          <a:bodyPr wrap="square" rtlCol="0">
            <a:spAutoFit/>
          </a:bodyPr>
          <a:lstStyle/>
          <a:p>
            <a:pPr marL="806135" lvl="2" defTabSz="914400" eaLnBrk="0" fontAlgn="base" hangingPunct="0">
              <a:lnSpc>
                <a:spcPct val="130000"/>
              </a:lnSpc>
              <a:spcBef>
                <a:spcPct val="20000"/>
              </a:spcBef>
              <a:spcAft>
                <a:spcPct val="0"/>
              </a:spcAft>
              <a:buClr>
                <a:srgbClr val="00B050"/>
              </a:buClr>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在维基百科上，对机器学习提出以下几种定义：</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defTabSz="9144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机器学习是一门人工智能的科学，该领域的主要研究对象是人工智能，特别是如何在</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经验</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学习中改善具体</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算法</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性能</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机器学习是对能通过</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经验</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自动改进的计算机</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算法</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的研究</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机器学习是用数据或以往的</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经验</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，以此优化计算机程序的</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性能</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标准</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806135" lvl="2" eaLnBrk="0" fontAlgn="base" hangingPunct="0">
              <a:lnSpc>
                <a:spcPct val="150000"/>
              </a:lnSpc>
              <a:spcBef>
                <a:spcPts val="1417"/>
              </a:spcBef>
              <a:buClr>
                <a:srgbClr val="C00000"/>
              </a:buClr>
              <a:defRPr/>
            </a:pPr>
            <a:r>
              <a:rPr kumimoji="1" lang="zh-CN" altLang="en-US" sz="2400" b="1" dirty="0">
                <a:latin typeface="Microsoft YaHei" panose="020B0503020204020204" pitchFamily="34" charset="-122"/>
                <a:ea typeface="Microsoft YaHei" panose="020B0503020204020204" pitchFamily="34" charset="-122"/>
              </a:rPr>
              <a:t>概括地说，机器学习就是要使计算机能模拟人的学习行为，自动地通过学习获得知识和技能，重新组织已有的知识结构，不断改善自身的性能，实现自我完善。即机器学习研究的就是如何使机器通过识别和利用现有的知识来获取新知识和新技能。它是人工智能的核心，是使计算机具有智能的根本途径。</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xmlns="" id="{F896D886-D184-0348-8194-774B96810396}"/>
              </a:ext>
            </a:extLst>
          </p:cNvPr>
          <p:cNvSpPr txBox="1"/>
          <p:nvPr/>
        </p:nvSpPr>
        <p:spPr>
          <a:xfrm>
            <a:off x="10861288" y="39029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3596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p:txBody>
          <a:bodyPr>
            <a:normAutofit lnSpcReduction="10000"/>
          </a:bodyPr>
          <a:lstStyle/>
          <a:p>
            <a:r>
              <a:rPr lang="zh-CN" altLang="en-US" dirty="0"/>
              <a:t>线性回归案例</a:t>
            </a:r>
            <a:r>
              <a:rPr lang="en-US" altLang="zh-CN" dirty="0"/>
              <a:t>—</a:t>
            </a:r>
            <a:r>
              <a:rPr lang="zh-CN" altLang="en-US" dirty="0"/>
              <a:t>模型设定</a:t>
            </a:r>
          </a:p>
        </p:txBody>
      </p:sp>
      <p:sp>
        <p:nvSpPr>
          <p:cNvPr id="6" name="内容占位符 5"/>
          <p:cNvSpPr>
            <a:spLocks noGrp="1"/>
          </p:cNvSpPr>
          <p:nvPr>
            <p:ph sz="quarter" idx="14"/>
          </p:nvPr>
        </p:nvSpPr>
        <p:spPr/>
        <p:txBody>
          <a:bodyPr>
            <a:normAutofit lnSpcReduction="10000"/>
          </a:bodyPr>
          <a:lstStyle/>
          <a:p>
            <a:r>
              <a:rPr lang="en-US" altLang="zh-CN" dirty="0" smtClean="0"/>
              <a:t>5</a:t>
            </a:r>
            <a:endParaRPr lang="zh-CN" altLang="en-US" dirty="0"/>
          </a:p>
        </p:txBody>
      </p:sp>
      <mc:AlternateContent xmlns:mc="http://schemas.openxmlformats.org/markup-compatibility/2006" xmlns:a14="http://schemas.microsoft.com/office/drawing/2010/main">
        <mc:Choice Requires="a14">
          <p:sp>
            <p:nvSpPr>
              <p:cNvPr id="2" name="标题 1"/>
              <p:cNvSpPr>
                <a:spLocks noGrp="1"/>
              </p:cNvSpPr>
              <p:nvPr>
                <p:ph type="title" idx="4294967295"/>
              </p:nvPr>
            </p:nvSpPr>
            <p:spPr>
              <a:xfrm>
                <a:off x="636998" y="1613042"/>
                <a:ext cx="10753618" cy="3236359"/>
              </a:xfrm>
            </p:spPr>
            <p:txBody>
              <a:bodyPr>
                <a:noAutofit/>
              </a:bodyPr>
              <a:lstStyle/>
              <a:p>
                <a:pPr marL="228600" lvl="0" indent="-228600">
                  <a:spcBef>
                    <a:spcPts val="1000"/>
                  </a:spcBef>
                </a:pPr>
                <a:r>
                  <a:rPr lang="en-US" altLang="zh-CN" sz="2400" dirty="0" smtClean="0">
                    <a:latin typeface="微软雅黑" panose="020B0503020204020204" pitchFamily="34" charset="-122"/>
                    <a:ea typeface="微软雅黑" panose="020B0503020204020204" pitchFamily="34" charset="-122"/>
                  </a:rPr>
                  <a:t/>
                </a:r>
                <a:br>
                  <a:rPr lang="en-US" altLang="zh-CN" sz="2400" dirty="0" smtClean="0">
                    <a:latin typeface="微软雅黑" panose="020B0503020204020204" pitchFamily="34" charset="-122"/>
                    <a:ea typeface="微软雅黑" panose="020B0503020204020204" pitchFamily="34" charset="-122"/>
                  </a:rPr>
                </a:br>
                <a:r>
                  <a:rPr lang="zh-CN" altLang="en-US"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采用线性回归的办法，去分析变量之间的相关性问题。</a:t>
                </a:r>
                <a:r>
                  <a:rPr lang="zh-CN"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设定的</a:t>
                </a:r>
                <a:r>
                  <a:rPr lang="zh-CN" altLang="en-US"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线性</a:t>
                </a:r>
                <a:r>
                  <a:rPr lang="zh-CN"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回归模型为</a:t>
                </a:r>
                <a:r>
                  <a:rPr lang="zh-CN" altLang="en-US"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en-US" altLang="zh-CN" sz="2400" i="1">
                              <a:solidFill>
                                <a:prstClr val="black"/>
                              </a:solidFill>
                              <a:latin typeface="Cambria Math"/>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r>
                        <a:rPr lang="en-US" altLang="zh-CN" sz="2400" i="1">
                          <a:solidFill>
                            <a:prstClr val="black"/>
                          </a:solidFill>
                          <a:latin typeface="Cambria Math" panose="02040503050406030204" pitchFamily="18" charset="0"/>
                          <a:cs typeface="+mn-cs"/>
                        </a:rPr>
                        <m:t>=</m:t>
                      </m:r>
                      <m:sSub>
                        <m:sSubPr>
                          <m:ctrlPr>
                            <a:rPr lang="en-US" altLang="zh-CN" sz="2400" i="1">
                              <a:solidFill>
                                <a:prstClr val="black"/>
                              </a:solidFill>
                              <a:latin typeface="Cambria Math"/>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panose="02040503050406030204" pitchFamily="18" charset="0"/>
                              <a:cs typeface="+mn-cs"/>
                            </a:rPr>
                            <m:t>0</m:t>
                          </m:r>
                        </m:sub>
                      </m:sSub>
                      <m:r>
                        <a:rPr lang="en-US" altLang="zh-CN" sz="2400" i="1">
                          <a:solidFill>
                            <a:prstClr val="black"/>
                          </a:solidFill>
                          <a:latin typeface="Cambria Math" panose="02040503050406030204" pitchFamily="18" charset="0"/>
                          <a:cs typeface="+mn-cs"/>
                        </a:rPr>
                        <m:t>+</m:t>
                      </m:r>
                      <m:sSub>
                        <m:sSubPr>
                          <m:ctrlPr>
                            <a:rPr lang="en-US" altLang="zh-CN" sz="2400" i="1">
                              <a:solidFill>
                                <a:prstClr val="black"/>
                              </a:solidFill>
                              <a:latin typeface="Cambria Math"/>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a:cs typeface="+mn-cs"/>
                            </a:rPr>
                            <m:t>1</m:t>
                          </m:r>
                        </m:sub>
                      </m:sSub>
                      <m:sSub>
                        <m:sSubPr>
                          <m:ctrlPr>
                            <a:rPr lang="en-US" altLang="zh-CN" sz="2400" i="1">
                              <a:solidFill>
                                <a:prstClr val="black"/>
                              </a:solidFill>
                              <a:latin typeface="Cambria Math"/>
                              <a:cs typeface="+mn-cs"/>
                            </a:rPr>
                          </m:ctrlPr>
                        </m:sSubPr>
                        <m:e>
                          <m:r>
                            <a:rPr lang="en-US" altLang="zh-CN" sz="2400" i="1">
                              <a:solidFill>
                                <a:prstClr val="black"/>
                              </a:solidFill>
                              <a:latin typeface="Cambria Math" panose="02040503050406030204" pitchFamily="18" charset="0"/>
                              <a:cs typeface="+mn-cs"/>
                            </a:rPr>
                            <m:t>𝑋</m:t>
                          </m:r>
                        </m:e>
                        <m:sub>
                          <m:r>
                            <a:rPr lang="en-US" altLang="zh-CN" sz="2400" i="1">
                              <a:solidFill>
                                <a:prstClr val="black"/>
                              </a:solidFill>
                              <a:latin typeface="Cambria Math" panose="02040503050406030204" pitchFamily="18" charset="0"/>
                              <a:cs typeface="+mn-cs"/>
                            </a:rPr>
                            <m:t>1</m:t>
                          </m:r>
                          <m:r>
                            <a:rPr lang="en-US" altLang="zh-CN" sz="2400" i="1">
                              <a:solidFill>
                                <a:prstClr val="black"/>
                              </a:solidFill>
                              <a:latin typeface="Cambria Math" panose="02040503050406030204" pitchFamily="18" charset="0"/>
                              <a:cs typeface="+mn-cs"/>
                            </a:rPr>
                            <m:t>𝑡</m:t>
                          </m:r>
                        </m:sub>
                      </m:sSub>
                      <m:r>
                        <a:rPr lang="en-US" altLang="zh-CN" sz="2400" i="1">
                          <a:solidFill>
                            <a:prstClr val="black"/>
                          </a:solidFill>
                          <a:latin typeface="Cambria Math" panose="02040503050406030204" pitchFamily="18" charset="0"/>
                          <a:cs typeface="+mn-cs"/>
                        </a:rPr>
                        <m:t>+</m:t>
                      </m:r>
                      <m:sSub>
                        <m:sSubPr>
                          <m:ctrlPr>
                            <a:rPr lang="en-US" altLang="zh-CN" sz="2400" i="1">
                              <a:solidFill>
                                <a:prstClr val="black"/>
                              </a:solidFill>
                              <a:latin typeface="Cambria Math"/>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panose="02040503050406030204" pitchFamily="18" charset="0"/>
                              <a:cs typeface="+mn-cs"/>
                            </a:rPr>
                            <m:t>2</m:t>
                          </m:r>
                        </m:sub>
                      </m:sSub>
                      <m:sSub>
                        <m:sSubPr>
                          <m:ctrlPr>
                            <a:rPr lang="en-US" altLang="zh-CN" sz="2400" i="1">
                              <a:solidFill>
                                <a:prstClr val="black"/>
                              </a:solidFill>
                              <a:latin typeface="Cambria Math"/>
                              <a:cs typeface="+mn-cs"/>
                            </a:rPr>
                          </m:ctrlPr>
                        </m:sSubPr>
                        <m:e>
                          <m:r>
                            <a:rPr lang="en-US" altLang="zh-CN" sz="2400" i="1">
                              <a:solidFill>
                                <a:prstClr val="black"/>
                              </a:solidFill>
                              <a:latin typeface="Cambria Math" panose="02040503050406030204" pitchFamily="18" charset="0"/>
                              <a:cs typeface="+mn-cs"/>
                            </a:rPr>
                            <m:t>𝑋</m:t>
                          </m:r>
                        </m:e>
                        <m:sub>
                          <m:r>
                            <a:rPr lang="en-US" altLang="zh-CN" sz="2400" i="1">
                              <a:solidFill>
                                <a:prstClr val="black"/>
                              </a:solidFill>
                              <a:latin typeface="Cambria Math" panose="02040503050406030204" pitchFamily="18" charset="0"/>
                              <a:cs typeface="+mn-cs"/>
                            </a:rPr>
                            <m:t>2</m:t>
                          </m:r>
                          <m:r>
                            <a:rPr lang="en-US" altLang="zh-CN" sz="2400" i="1">
                              <a:solidFill>
                                <a:prstClr val="black"/>
                              </a:solidFill>
                              <a:latin typeface="Cambria Math" panose="02040503050406030204" pitchFamily="18" charset="0"/>
                              <a:cs typeface="+mn-cs"/>
                            </a:rPr>
                            <m:t>𝑡</m:t>
                          </m:r>
                        </m:sub>
                      </m:sSub>
                      <m:r>
                        <a:rPr lang="en-US" altLang="zh-CN" sz="2400">
                          <a:solidFill>
                            <a:prstClr val="black"/>
                          </a:solidFill>
                          <a:latin typeface="Cambria Math" panose="02040503050406030204" pitchFamily="18" charset="0"/>
                          <a:cs typeface="+mn-cs"/>
                        </a:rPr>
                        <m:t>+</m:t>
                      </m:r>
                      <m:sSub>
                        <m:sSubPr>
                          <m:ctrlPr>
                            <a:rPr lang="en-US" altLang="zh-CN" sz="2400" i="1">
                              <a:solidFill>
                                <a:prstClr val="black"/>
                              </a:solidFill>
                              <a:latin typeface="Cambria Math"/>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panose="02040503050406030204" pitchFamily="18" charset="0"/>
                              <a:cs typeface="+mn-cs"/>
                            </a:rPr>
                            <m:t>3</m:t>
                          </m:r>
                        </m:sub>
                      </m:sSub>
                      <m:sSub>
                        <m:sSubPr>
                          <m:ctrlPr>
                            <a:rPr lang="en-US" altLang="zh-CN" sz="2400" i="1">
                              <a:solidFill>
                                <a:prstClr val="black"/>
                              </a:solidFill>
                              <a:latin typeface="Cambria Math"/>
                              <a:ea typeface="Cambria Math" panose="02040503050406030204" pitchFamily="18" charset="0"/>
                              <a:cs typeface="+mn-cs"/>
                            </a:rPr>
                          </m:ctrlPr>
                        </m:sSubPr>
                        <m:e>
                          <m:r>
                            <a:rPr lang="en-US" altLang="zh-CN" sz="2400" i="1">
                              <a:solidFill>
                                <a:prstClr val="black"/>
                              </a:solidFill>
                              <a:latin typeface="Cambria Math" panose="02040503050406030204" pitchFamily="18" charset="0"/>
                              <a:ea typeface="Cambria Math" panose="02040503050406030204" pitchFamily="18" charset="0"/>
                              <a:cs typeface="+mn-cs"/>
                            </a:rPr>
                            <m:t>𝑋</m:t>
                          </m:r>
                        </m:e>
                        <m:sub>
                          <m:r>
                            <a:rPr lang="en-US" altLang="zh-CN" sz="2400" i="1">
                              <a:solidFill>
                                <a:prstClr val="black"/>
                              </a:solidFill>
                              <a:latin typeface="Cambria Math" panose="02040503050406030204" pitchFamily="18" charset="0"/>
                              <a:ea typeface="Cambria Math" panose="02040503050406030204" pitchFamily="18" charset="0"/>
                              <a:cs typeface="+mn-cs"/>
                            </a:rPr>
                            <m:t>3</m:t>
                          </m:r>
                          <m:r>
                            <a:rPr lang="en-US" altLang="zh-CN" sz="2400" i="1">
                              <a:solidFill>
                                <a:prstClr val="black"/>
                              </a:solidFill>
                              <a:latin typeface="Cambria Math" panose="02040503050406030204" pitchFamily="18" charset="0"/>
                              <a:ea typeface="Cambria Math" panose="02040503050406030204" pitchFamily="18" charset="0"/>
                              <a:cs typeface="+mn-cs"/>
                            </a:rPr>
                            <m:t>𝑡</m:t>
                          </m:r>
                        </m:sub>
                      </m:sSub>
                      <m:r>
                        <a:rPr lang="en-US" altLang="zh-CN" sz="2400" i="1">
                          <a:solidFill>
                            <a:prstClr val="black"/>
                          </a:solidFill>
                          <a:latin typeface="Cambria Math" panose="02040503050406030204" pitchFamily="18" charset="0"/>
                          <a:ea typeface="Cambria Math" panose="02040503050406030204" pitchFamily="18" charset="0"/>
                          <a:cs typeface="+mn-cs"/>
                        </a:rPr>
                        <m:t>+</m:t>
                      </m:r>
                      <m:sSub>
                        <m:sSubPr>
                          <m:ctrlPr>
                            <a:rPr lang="en-US" altLang="zh-CN" sz="2400" i="1">
                              <a:solidFill>
                                <a:prstClr val="black"/>
                              </a:solidFill>
                              <a:latin typeface="Cambria Math"/>
                              <a:ea typeface="Cambria Math" panose="02040503050406030204" pitchFamily="18" charset="0"/>
                              <a:cs typeface="+mn-cs"/>
                            </a:rPr>
                          </m:ctrlPr>
                        </m:sSubPr>
                        <m:e>
                          <m:r>
                            <a:rPr lang="zh-CN" altLang="en-US" sz="2400" i="1">
                              <a:solidFill>
                                <a:prstClr val="black"/>
                              </a:solidFill>
                              <a:latin typeface="Cambria Math" panose="02040503050406030204" pitchFamily="18" charset="0"/>
                              <a:ea typeface="Cambria Math" panose="02040503050406030204" pitchFamily="18" charset="0"/>
                              <a:cs typeface="+mn-cs"/>
                            </a:rPr>
                            <m:t>𝜇</m:t>
                          </m:r>
                        </m:e>
                        <m:sub>
                          <m:r>
                            <a:rPr lang="en-US" altLang="zh-CN" sz="2400" i="1">
                              <a:solidFill>
                                <a:prstClr val="black"/>
                              </a:solidFill>
                              <a:latin typeface="Cambria Math" panose="02040503050406030204" pitchFamily="18" charset="0"/>
                              <a:ea typeface="Cambria Math" panose="02040503050406030204" pitchFamily="18" charset="0"/>
                              <a:cs typeface="+mn-cs"/>
                            </a:rPr>
                            <m:t>𝑡</m:t>
                          </m:r>
                        </m:sub>
                      </m:sSub>
                    </m:oMath>
                  </m:oMathPara>
                </a14:m>
                <a:r>
                  <a:rPr lang="en-US" altLang="zh-CN" sz="2400" dirty="0">
                    <a:solidFill>
                      <a:prstClr val="black"/>
                    </a:solidFill>
                    <a:latin typeface="微软雅黑" panose="020B0503020204020204" pitchFamily="34" charset="-122"/>
                    <a:ea typeface="微软雅黑" panose="020B0503020204020204" pitchFamily="34" charset="-122"/>
                    <a:cs typeface="+mn-cs"/>
                  </a:rPr>
                  <a:t/>
                </a:r>
                <a:br>
                  <a:rPr lang="en-US" altLang="zh-CN" sz="2400" dirty="0">
                    <a:solidFill>
                      <a:prstClr val="black"/>
                    </a:solidFill>
                    <a:latin typeface="微软雅黑" panose="020B0503020204020204" pitchFamily="34" charset="-122"/>
                    <a:ea typeface="微软雅黑" panose="020B0503020204020204" pitchFamily="34" charset="-122"/>
                    <a:cs typeface="+mn-cs"/>
                  </a:rPr>
                </a:br>
                <a:r>
                  <a:rPr lang="en-US" altLang="zh-CN" sz="2400" dirty="0">
                    <a:solidFill>
                      <a:prstClr val="black"/>
                    </a:solidFill>
                    <a:latin typeface="微软雅黑" panose="020B0503020204020204" pitchFamily="34" charset="-122"/>
                    <a:ea typeface="微软雅黑" panose="020B0503020204020204" pitchFamily="34" charset="-122"/>
                    <a:cs typeface="+mn-cs"/>
                  </a:rPr>
                  <a:t/>
                </a:r>
                <a:br>
                  <a:rPr lang="en-US" altLang="zh-CN" sz="2400" dirty="0">
                    <a:solidFill>
                      <a:prstClr val="black"/>
                    </a:solidFill>
                    <a:latin typeface="微软雅黑" panose="020B0503020204020204" pitchFamily="34" charset="-122"/>
                    <a:ea typeface="微软雅黑" panose="020B0503020204020204" pitchFamily="34" charset="-122"/>
                    <a:cs typeface="+mn-cs"/>
                  </a:rPr>
                </a:br>
                <a:r>
                  <a:rPr lang="zh-CN" altLang="en-US" sz="2400" dirty="0">
                    <a:solidFill>
                      <a:prstClr val="black"/>
                    </a:solidFill>
                    <a:latin typeface="微软雅黑" panose="020B0503020204020204" pitchFamily="34" charset="-122"/>
                    <a:ea typeface="微软雅黑" panose="020B0503020204020204" pitchFamily="34" charset="-122"/>
                    <a:cs typeface="+mn-cs"/>
                  </a:rPr>
                  <a:t>其中</a:t>
                </a:r>
                <a14:m>
                  <m:oMath xmlns:m="http://schemas.openxmlformats.org/officeDocument/2006/math">
                    <m:sSub>
                      <m:sSubPr>
                        <m:ctrlPr>
                          <a:rPr lang="en-US" altLang="zh-CN" sz="2400" i="1">
                            <a:solidFill>
                              <a:prstClr val="black"/>
                            </a:solidFill>
                            <a:latin typeface="Cambria Math"/>
                            <a:ea typeface="Cambria Math" panose="02040503050406030204" pitchFamily="18" charset="0"/>
                            <a:cs typeface="+mn-cs"/>
                          </a:rPr>
                        </m:ctrlPr>
                      </m:sSubPr>
                      <m:e>
                        <m:r>
                          <a:rPr lang="zh-CN" altLang="en-US" sz="2400" i="1">
                            <a:solidFill>
                              <a:prstClr val="black"/>
                            </a:solidFill>
                            <a:latin typeface="Cambria Math" panose="02040503050406030204" pitchFamily="18" charset="0"/>
                            <a:ea typeface="Cambria Math" panose="02040503050406030204" pitchFamily="18" charset="0"/>
                            <a:cs typeface="+mn-cs"/>
                          </a:rPr>
                          <m:t>𝜇</m:t>
                        </m:r>
                      </m:e>
                      <m:sub>
                        <m:r>
                          <a:rPr lang="en-US" altLang="zh-CN" sz="2400" i="1">
                            <a:solidFill>
                              <a:prstClr val="black"/>
                            </a:solidFill>
                            <a:latin typeface="Cambria Math" panose="02040503050406030204" pitchFamily="18" charset="0"/>
                            <a:ea typeface="Cambria Math" panose="02040503050406030204" pitchFamily="18" charset="0"/>
                            <a:cs typeface="+mn-cs"/>
                          </a:rPr>
                          <m:t>𝑡</m:t>
                        </m:r>
                      </m:sub>
                    </m:sSub>
                  </m:oMath>
                </a14:m>
                <a:r>
                  <a:rPr lang="zh-CN" altLang="en-US" sz="2400" dirty="0">
                    <a:solidFill>
                      <a:prstClr val="black"/>
                    </a:solidFill>
                    <a:latin typeface="微软雅黑" panose="020B0503020204020204" pitchFamily="34" charset="-122"/>
                    <a:ea typeface="微软雅黑" panose="020B0503020204020204" pitchFamily="34" charset="-122"/>
                    <a:cs typeface="+mn-cs"/>
                  </a:rPr>
                  <a:t>是拟合误差，</a:t>
                </a:r>
                <a14:m>
                  <m:oMath xmlns:m="http://schemas.openxmlformats.org/officeDocument/2006/math">
                    <m:sSub>
                      <m:sSubPr>
                        <m:ctrlPr>
                          <a:rPr lang="en-US" altLang="zh-CN" sz="2400" i="1">
                            <a:solidFill>
                              <a:prstClr val="black"/>
                            </a:solidFill>
                            <a:latin typeface="Cambria Math"/>
                            <a:cs typeface="+mn-cs"/>
                          </a:rPr>
                        </m:ctrlPr>
                      </m:sSubPr>
                      <m:e>
                        <m:r>
                          <a:rPr lang="zh-CN" altLang="en-US" sz="2400" i="1">
                            <a:solidFill>
                              <a:prstClr val="black"/>
                            </a:solidFill>
                            <a:latin typeface="Cambria Math" panose="02040503050406030204" pitchFamily="18" charset="0"/>
                            <a:cs typeface="+mn-cs"/>
                          </a:rPr>
                          <m:t>𝛽</m:t>
                        </m:r>
                      </m:e>
                      <m:sub>
                        <m:r>
                          <a:rPr lang="en-US" altLang="zh-CN" sz="2400" i="1">
                            <a:solidFill>
                              <a:prstClr val="black"/>
                            </a:solidFill>
                            <a:latin typeface="Cambria Math" panose="02040503050406030204" pitchFamily="18" charset="0"/>
                            <a:cs typeface="+mn-cs"/>
                          </a:rPr>
                          <m:t>𝑖</m:t>
                        </m:r>
                      </m:sub>
                    </m:sSub>
                  </m:oMath>
                </a14:m>
                <a:r>
                  <a:rPr lang="zh-CN" altLang="en-US" sz="2400" dirty="0">
                    <a:solidFill>
                      <a:prstClr val="black"/>
                    </a:solidFill>
                    <a:latin typeface="微软雅黑" panose="020B0503020204020204" pitchFamily="34" charset="-122"/>
                    <a:ea typeface="微软雅黑" panose="020B0503020204020204" pitchFamily="34" charset="-122"/>
                    <a:cs typeface="+mn-cs"/>
                  </a:rPr>
                  <a:t>为回归系数</a:t>
                </a:r>
                <a:r>
                  <a:rPr lang="en-US" altLang="zh-CN" sz="2400" dirty="0">
                    <a:solidFill>
                      <a:prstClr val="black"/>
                    </a:solidFill>
                    <a:latin typeface="微软雅黑" panose="020B0503020204020204" pitchFamily="34" charset="-122"/>
                    <a:ea typeface="微软雅黑" panose="020B0503020204020204" pitchFamily="34" charset="-122"/>
                    <a:cs typeface="+mn-cs"/>
                  </a:rPr>
                  <a:t>(</a:t>
                </a:r>
                <a:r>
                  <a:rPr lang="zh-CN" altLang="en-US" sz="2400" dirty="0">
                    <a:solidFill>
                      <a:prstClr val="black"/>
                    </a:solidFill>
                    <a:latin typeface="微软雅黑" panose="020B0503020204020204" pitchFamily="34" charset="-122"/>
                    <a:ea typeface="微软雅黑" panose="020B0503020204020204" pitchFamily="34" charset="-122"/>
                    <a:cs typeface="+mn-cs"/>
                  </a:rPr>
                  <a:t>自变量对因变量的影响权重</a:t>
                </a:r>
                <a:r>
                  <a:rPr lang="en-US" altLang="zh-CN" sz="2400" dirty="0">
                    <a:solidFill>
                      <a:prstClr val="black"/>
                    </a:solidFill>
                    <a:latin typeface="微软雅黑" panose="020B0503020204020204" pitchFamily="34" charset="-122"/>
                    <a:ea typeface="微软雅黑" panose="020B0503020204020204" pitchFamily="34" charset="-122"/>
                    <a:cs typeface="+mn-cs"/>
                  </a:rPr>
                  <a:t>)</a:t>
                </a:r>
                <a:r>
                  <a:rPr lang="zh-CN" altLang="en-US" sz="2400" dirty="0">
                    <a:solidFill>
                      <a:prstClr val="black"/>
                    </a:solidFill>
                    <a:latin typeface="微软雅黑" panose="020B0503020204020204" pitchFamily="34" charset="-122"/>
                    <a:ea typeface="微软雅黑" panose="020B0503020204020204" pitchFamily="34" charset="-122"/>
                    <a:cs typeface="+mn-cs"/>
                  </a:rPr>
                  <a:t>。</a:t>
                </a:r>
                <a:r>
                  <a:rPr lang="en-US" altLang="zh-CN" sz="2400" dirty="0">
                    <a:solidFill>
                      <a:prstClr val="black"/>
                    </a:solidFill>
                    <a:latin typeface="微软雅黑" panose="020B0503020204020204" pitchFamily="34" charset="-122"/>
                    <a:ea typeface="微软雅黑" panose="020B0503020204020204" pitchFamily="34" charset="-122"/>
                    <a:cs typeface="+mn-cs"/>
                  </a:rPr>
                  <a:t/>
                </a:r>
                <a:br>
                  <a:rPr lang="en-US" altLang="zh-CN" sz="2400" dirty="0">
                    <a:solidFill>
                      <a:prstClr val="black"/>
                    </a:solidFill>
                    <a:latin typeface="微软雅黑" panose="020B0503020204020204" pitchFamily="34" charset="-122"/>
                    <a:ea typeface="微软雅黑" panose="020B0503020204020204" pitchFamily="34" charset="-122"/>
                    <a:cs typeface="+mn-cs"/>
                  </a:rPr>
                </a:br>
                <a:r>
                  <a:rPr lang="zh-CN" altLang="en-US" sz="2400" dirty="0">
                    <a:solidFill>
                      <a:prstClr val="black"/>
                    </a:solidFill>
                    <a:latin typeface="微软雅黑" panose="020B0503020204020204" pitchFamily="34" charset="-122"/>
                    <a:ea typeface="微软雅黑" panose="020B0503020204020204" pitchFamily="34" charset="-122"/>
                    <a:cs typeface="+mn-cs"/>
                  </a:rPr>
                  <a:t>模型求解的过程是使得</a:t>
                </a:r>
                <a14:m>
                  <m:oMath xmlns:m="http://schemas.openxmlformats.org/officeDocument/2006/math">
                    <m:nary>
                      <m:naryPr>
                        <m:chr m:val="∑"/>
                        <m:subHide m:val="on"/>
                        <m:supHide m:val="on"/>
                        <m:ctrlPr>
                          <a:rPr lang="en-US" altLang="zh-CN" sz="2400" i="1" dirty="0">
                            <a:solidFill>
                              <a:prstClr val="black"/>
                            </a:solidFill>
                            <a:latin typeface="Cambria Math"/>
                            <a:cs typeface="+mn-cs"/>
                          </a:rPr>
                        </m:ctrlPr>
                      </m:naryPr>
                      <m:sub/>
                      <m:sup/>
                      <m:e>
                        <m:sSup>
                          <m:sSupPr>
                            <m:ctrlPr>
                              <a:rPr lang="en-US" altLang="zh-CN" sz="2400" i="1" dirty="0">
                                <a:solidFill>
                                  <a:prstClr val="black"/>
                                </a:solidFill>
                                <a:latin typeface="Cambria Math"/>
                                <a:cs typeface="+mn-cs"/>
                              </a:rPr>
                            </m:ctrlPr>
                          </m:sSupPr>
                          <m:e>
                            <m:r>
                              <a:rPr lang="zh-CN" altLang="en-US" sz="2400" i="1" dirty="0">
                                <a:solidFill>
                                  <a:prstClr val="black"/>
                                </a:solidFill>
                                <a:latin typeface="Cambria Math" panose="02040503050406030204" pitchFamily="18" charset="0"/>
                                <a:cs typeface="+mn-cs"/>
                              </a:rPr>
                              <m:t>（</m:t>
                            </m:r>
                            <m:sSub>
                              <m:sSubPr>
                                <m:ctrlPr>
                                  <a:rPr lang="en-US" altLang="zh-CN" sz="2400" i="1">
                                    <a:solidFill>
                                      <a:prstClr val="black"/>
                                    </a:solidFill>
                                    <a:latin typeface="Cambria Math"/>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r>
                              <a:rPr lang="en-US" altLang="zh-CN" sz="2400" i="1">
                                <a:solidFill>
                                  <a:prstClr val="black"/>
                                </a:solidFill>
                                <a:latin typeface="Cambria Math" panose="02040503050406030204" pitchFamily="18" charset="0"/>
                                <a:cs typeface="+mn-cs"/>
                              </a:rPr>
                              <m:t>−</m:t>
                            </m:r>
                            <m:acc>
                              <m:accPr>
                                <m:chr m:val="̂"/>
                                <m:ctrlPr>
                                  <a:rPr lang="en-US" altLang="zh-CN" sz="2400" i="1">
                                    <a:solidFill>
                                      <a:prstClr val="black"/>
                                    </a:solidFill>
                                    <a:latin typeface="Cambria Math"/>
                                    <a:cs typeface="+mn-cs"/>
                                  </a:rPr>
                                </m:ctrlPr>
                              </m:accPr>
                              <m:e>
                                <m:sSub>
                                  <m:sSubPr>
                                    <m:ctrlPr>
                                      <a:rPr lang="en-US" altLang="zh-CN" sz="2400" i="1">
                                        <a:solidFill>
                                          <a:prstClr val="black"/>
                                        </a:solidFill>
                                        <a:latin typeface="Cambria Math"/>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e>
                            </m:acc>
                            <m:r>
                              <a:rPr lang="zh-CN" altLang="en-US" sz="2400" i="1" dirty="0">
                                <a:solidFill>
                                  <a:prstClr val="black"/>
                                </a:solidFill>
                                <a:latin typeface="Cambria Math" panose="02040503050406030204" pitchFamily="18" charset="0"/>
                                <a:cs typeface="+mn-cs"/>
                              </a:rPr>
                              <m:t>）</m:t>
                            </m:r>
                          </m:e>
                          <m:sup>
                            <m:r>
                              <a:rPr lang="en-US" altLang="zh-CN" sz="2400" i="1" dirty="0">
                                <a:solidFill>
                                  <a:prstClr val="black"/>
                                </a:solidFill>
                                <a:latin typeface="Cambria Math" panose="02040503050406030204" pitchFamily="18" charset="0"/>
                                <a:cs typeface="+mn-cs"/>
                              </a:rPr>
                              <m:t>2</m:t>
                            </m:r>
                          </m:sup>
                        </m:sSup>
                      </m:e>
                    </m:nary>
                  </m:oMath>
                </a14:m>
                <a:r>
                  <a:rPr lang="zh-CN" altLang="en-US" sz="2400" dirty="0">
                    <a:solidFill>
                      <a:prstClr val="black"/>
                    </a:solidFill>
                    <a:latin typeface="微软雅黑" panose="020B0503020204020204" pitchFamily="34" charset="-122"/>
                    <a:ea typeface="微软雅黑" panose="020B0503020204020204" pitchFamily="34" charset="-122"/>
                    <a:cs typeface="+mn-cs"/>
                  </a:rPr>
                  <a:t>最小</a:t>
                </a:r>
                <a14:m>
                  <m:oMath xmlns:m="http://schemas.openxmlformats.org/officeDocument/2006/math">
                    <m:r>
                      <a:rPr lang="zh-CN" altLang="en-US" sz="2400">
                        <a:solidFill>
                          <a:prstClr val="black"/>
                        </a:solidFill>
                        <a:latin typeface="Cambria Math" panose="02040503050406030204" pitchFamily="18" charset="0"/>
                        <a:cs typeface="+mn-cs"/>
                      </a:rPr>
                      <m:t>，</m:t>
                    </m:r>
                    <m:acc>
                      <m:accPr>
                        <m:chr m:val="̂"/>
                        <m:ctrlPr>
                          <a:rPr lang="en-US" altLang="zh-CN" sz="2400" i="1">
                            <a:solidFill>
                              <a:prstClr val="black"/>
                            </a:solidFill>
                            <a:latin typeface="Cambria Math"/>
                            <a:cs typeface="+mn-cs"/>
                          </a:rPr>
                        </m:ctrlPr>
                      </m:accPr>
                      <m:e>
                        <m:sSub>
                          <m:sSubPr>
                            <m:ctrlPr>
                              <a:rPr lang="en-US" altLang="zh-CN" sz="2400" i="1">
                                <a:solidFill>
                                  <a:prstClr val="black"/>
                                </a:solidFill>
                                <a:latin typeface="Cambria Math"/>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e>
                    </m:acc>
                  </m:oMath>
                </a14:m>
                <a:r>
                  <a:rPr lang="zh-CN" altLang="en-US" sz="2400" dirty="0">
                    <a:solidFill>
                      <a:prstClr val="black"/>
                    </a:solidFill>
                    <a:latin typeface="微软雅黑" panose="020B0503020204020204" pitchFamily="34" charset="-122"/>
                    <a:ea typeface="微软雅黑" panose="020B0503020204020204" pitchFamily="34" charset="-122"/>
                    <a:cs typeface="+mn-cs"/>
                  </a:rPr>
                  <a:t>是</a:t>
                </a:r>
                <a14:m>
                  <m:oMath xmlns:m="http://schemas.openxmlformats.org/officeDocument/2006/math">
                    <m:sSub>
                      <m:sSubPr>
                        <m:ctrlPr>
                          <a:rPr lang="en-US" altLang="zh-CN" sz="2400" i="1">
                            <a:solidFill>
                              <a:prstClr val="black"/>
                            </a:solidFill>
                            <a:latin typeface="Cambria Math"/>
                            <a:cs typeface="+mn-cs"/>
                          </a:rPr>
                        </m:ctrlPr>
                      </m:sSubPr>
                      <m:e>
                        <m:r>
                          <a:rPr lang="en-US" altLang="zh-CN" sz="2400" i="1">
                            <a:solidFill>
                              <a:prstClr val="black"/>
                            </a:solidFill>
                            <a:latin typeface="Cambria Math" panose="02040503050406030204" pitchFamily="18" charset="0"/>
                            <a:cs typeface="+mn-cs"/>
                          </a:rPr>
                          <m:t>𝑌</m:t>
                        </m:r>
                      </m:e>
                      <m:sub>
                        <m:r>
                          <a:rPr lang="en-US" altLang="zh-CN" sz="2400" i="1">
                            <a:solidFill>
                              <a:prstClr val="black"/>
                            </a:solidFill>
                            <a:latin typeface="Cambria Math" panose="02040503050406030204" pitchFamily="18" charset="0"/>
                            <a:cs typeface="+mn-cs"/>
                          </a:rPr>
                          <m:t>𝑡</m:t>
                        </m:r>
                      </m:sub>
                    </m:sSub>
                  </m:oMath>
                </a14:m>
                <a:r>
                  <a:rPr lang="zh-CN" altLang="en-US" sz="2400" dirty="0">
                    <a:solidFill>
                      <a:prstClr val="black"/>
                    </a:solidFill>
                    <a:latin typeface="微软雅黑" panose="020B0503020204020204" pitchFamily="34" charset="-122"/>
                    <a:ea typeface="微软雅黑" panose="020B0503020204020204" pitchFamily="34" charset="-122"/>
                    <a:cs typeface="+mn-cs"/>
                  </a:rPr>
                  <a:t>的拟合。</a:t>
                </a:r>
                <a:r>
                  <a:rPr lang="en-US" altLang="zh-CN" sz="2400" dirty="0">
                    <a:solidFill>
                      <a:prstClr val="black"/>
                    </a:solidFill>
                    <a:latin typeface="微软雅黑" panose="020B0503020204020204" pitchFamily="34" charset="-122"/>
                    <a:ea typeface="微软雅黑" panose="020B0503020204020204" pitchFamily="34" charset="-122"/>
                    <a:cs typeface="+mn-cs"/>
                  </a:rPr>
                  <a:t/>
                </a:r>
                <a:br>
                  <a:rPr lang="en-US" altLang="zh-CN" sz="2400" dirty="0">
                    <a:solidFill>
                      <a:prstClr val="black"/>
                    </a:solidFill>
                    <a:latin typeface="微软雅黑" panose="020B0503020204020204" pitchFamily="34" charset="-122"/>
                    <a:ea typeface="微软雅黑" panose="020B0503020204020204" pitchFamily="34" charset="-122"/>
                    <a:cs typeface="+mn-cs"/>
                  </a:rPr>
                </a:br>
                <a:r>
                  <a:rPr lang="zh-CN" altLang="en-US" sz="2400" dirty="0">
                    <a:solidFill>
                      <a:prstClr val="black"/>
                    </a:solidFill>
                    <a:latin typeface="微软雅黑" panose="020B0503020204020204" pitchFamily="34" charset="-122"/>
                    <a:ea typeface="微软雅黑" panose="020B0503020204020204" pitchFamily="34" charset="-122"/>
                    <a:cs typeface="+mn-cs"/>
                  </a:rPr>
                  <a:t/>
                </a:r>
                <a:br>
                  <a:rPr lang="zh-CN" altLang="en-US" sz="2400" dirty="0">
                    <a:solidFill>
                      <a:prstClr val="black"/>
                    </a:solidFill>
                    <a:latin typeface="微软雅黑" panose="020B0503020204020204" pitchFamily="34" charset="-122"/>
                    <a:ea typeface="微软雅黑" panose="020B0503020204020204" pitchFamily="34" charset="-122"/>
                    <a:cs typeface="+mn-cs"/>
                  </a:rPr>
                </a:b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2" name="标题 1"/>
              <p:cNvSpPr>
                <a:spLocks noGrp="1" noRot="1" noChangeAspect="1" noMove="1" noResize="1" noEditPoints="1" noAdjustHandles="1" noChangeArrowheads="1" noChangeShapeType="1" noTextEdit="1"/>
              </p:cNvSpPr>
              <p:nvPr>
                <p:ph type="title" idx="4294967295"/>
              </p:nvPr>
            </p:nvSpPr>
            <p:spPr>
              <a:xfrm>
                <a:off x="636998" y="1613042"/>
                <a:ext cx="10753618" cy="3236359"/>
              </a:xfrm>
              <a:blipFill rotWithShape="1">
                <a:blip r:embed="rId2"/>
                <a:stretch>
                  <a:fillRect/>
                </a:stretch>
              </a:blipFill>
            </p:spPr>
            <p:txBody>
              <a:bodyPr/>
              <a:lstStyle/>
              <a:p>
                <a:r>
                  <a:rPr lang="zh-CN" altLang="en-US">
                    <a:noFill/>
                  </a:rPr>
                  <a:t> </a:t>
                </a:r>
              </a:p>
            </p:txBody>
          </p:sp>
        </mc:Fallback>
      </mc:AlternateContent>
      <p:sp>
        <p:nvSpPr>
          <p:cNvPr id="5" name="Rectangle 4"/>
          <p:cNvSpPr>
            <a:spLocks noChangeArrowheads="1"/>
          </p:cNvSpPr>
          <p:nvPr/>
        </p:nvSpPr>
        <p:spPr bwMode="auto">
          <a:xfrm>
            <a:off x="1085850" y="2175257"/>
            <a:ext cx="130793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3082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3"/>
          </p:nvPr>
        </p:nvSpPr>
        <p:spPr/>
        <p:txBody>
          <a:bodyPr>
            <a:normAutofit fontScale="92500" lnSpcReduction="10000"/>
          </a:bodyPr>
          <a:lstStyle/>
          <a:p>
            <a:r>
              <a:rPr lang="zh-CN" altLang="en-US" dirty="0"/>
              <a:t>线性回归案例</a:t>
            </a:r>
            <a:r>
              <a:rPr lang="en-US" altLang="zh-CN" dirty="0"/>
              <a:t>--</a:t>
            </a:r>
            <a:r>
              <a:rPr lang="zh-CN" altLang="en-US" dirty="0" smtClean="0"/>
              <a:t>参数估计</a:t>
            </a:r>
            <a:endParaRPr lang="zh-CN" altLang="en-US" dirty="0"/>
          </a:p>
        </p:txBody>
      </p:sp>
      <p:sp>
        <p:nvSpPr>
          <p:cNvPr id="5" name="内容占位符 4"/>
          <p:cNvSpPr>
            <a:spLocks noGrp="1"/>
          </p:cNvSpPr>
          <p:nvPr>
            <p:ph sz="quarter" idx="14"/>
          </p:nvPr>
        </p:nvSpPr>
        <p:spPr/>
        <p:txBody>
          <a:bodyPr>
            <a:normAutofit lnSpcReduction="10000"/>
          </a:bodyPr>
          <a:lstStyle/>
          <a:p>
            <a:r>
              <a:rPr lang="en-US" altLang="zh-CN" dirty="0" smtClean="0"/>
              <a:t>5</a:t>
            </a:r>
            <a:endParaRPr lang="zh-CN" altLang="en-US" dirty="0"/>
          </a:p>
        </p:txBody>
      </p:sp>
      <mc:AlternateContent xmlns:mc="http://schemas.openxmlformats.org/markup-compatibility/2006" xmlns:a14="http://schemas.microsoft.com/office/drawing/2010/main">
        <mc:Choice Requires="a14">
          <p:sp>
            <p:nvSpPr>
              <p:cNvPr id="2" name="标题 1"/>
              <p:cNvSpPr>
                <a:spLocks noGrp="1"/>
              </p:cNvSpPr>
              <p:nvPr>
                <p:ph type="title" idx="4294967295"/>
              </p:nvPr>
            </p:nvSpPr>
            <p:spPr>
              <a:xfrm>
                <a:off x="700355" y="1263722"/>
                <a:ext cx="10515600" cy="4175054"/>
              </a:xfrm>
            </p:spPr>
            <p:txBody>
              <a:bodyPr>
                <a:noAutofit/>
              </a:bodyPr>
              <a:lstStyle/>
              <a:p>
                <a:pPr marL="228600" lvl="0" indent="-228600" eaLnBrk="0" fontAlgn="base" hangingPunct="0">
                  <a:lnSpc>
                    <a:spcPct val="100000"/>
                  </a:lnSpc>
                  <a:spcAft>
                    <a:spcPct val="0"/>
                  </a:spcAft>
                  <a:tabLst>
                    <a:tab pos="190500" algn="l"/>
                    <a:tab pos="381000" algn="l"/>
                    <a:tab pos="571500" algn="l"/>
                    <a:tab pos="762000" algn="l"/>
                    <a:tab pos="952500" algn="l"/>
                    <a:tab pos="1143000" algn="l"/>
                    <a:tab pos="1333500" algn="l"/>
                    <a:tab pos="1524000" algn="l"/>
                    <a:tab pos="1714500" algn="l"/>
                    <a:tab pos="1905000" algn="l"/>
                    <a:tab pos="2095500" algn="l"/>
                    <a:tab pos="2286000" algn="l"/>
                    <a:tab pos="2476500" algn="l"/>
                    <a:tab pos="2667000" algn="l"/>
                    <a:tab pos="2857500" algn="l"/>
                    <a:tab pos="3048000" algn="l"/>
                    <a:tab pos="3238500" algn="l"/>
                    <a:tab pos="3429000" algn="l"/>
                    <a:tab pos="3619500" algn="l"/>
                  </a:tabLst>
                </a:pPr>
                <a:r>
                  <a:rPr lang="zh-CN" altLang="zh-CN" sz="24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根据</a:t>
                </a:r>
                <a:r>
                  <a:rPr lang="zh-CN"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表</a:t>
                </a:r>
                <a:r>
                  <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中数据，线性回归模型的</a:t>
                </a:r>
                <a:r>
                  <a:rPr lang="zh-CN" altLang="en-US" sz="24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方程求解为</a:t>
                </a: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r>
                <a:br>
                  <a:rPr lang="en-US" altLang="zh-CN"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br>
                <a:r>
                  <a:rPr lang="zh-CN" altLang="en-US" sz="2400" dirty="0">
                    <a:solidFill>
                      <a:prstClr val="black"/>
                    </a:solidFill>
                    <a:latin typeface="微软雅黑" panose="020B0503020204020204" pitchFamily="34" charset="-122"/>
                    <a:ea typeface="微软雅黑" panose="020B0503020204020204" pitchFamily="34" charset="-122"/>
                    <a:cs typeface="+mn-cs"/>
                  </a:rPr>
                  <a:t/>
                </a:r>
                <a:br>
                  <a:rPr lang="zh-CN" altLang="en-US" sz="2400" dirty="0">
                    <a:solidFill>
                      <a:prstClr val="black"/>
                    </a:solidFill>
                    <a:latin typeface="微软雅黑" panose="020B0503020204020204" pitchFamily="34" charset="-122"/>
                    <a:ea typeface="微软雅黑" panose="020B0503020204020204" pitchFamily="34" charset="-122"/>
                    <a:cs typeface="+mn-cs"/>
                  </a:rPr>
                </a:br>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t>
                </a:r>
                <a14:m>
                  <m:oMath xmlns:m="http://schemas.openxmlformats.org/officeDocument/2006/math">
                    <m:acc>
                      <m:accPr>
                        <m:chr m:val="̂"/>
                        <m:ctrlPr>
                          <a:rPr lang="en-US" altLang="zh-CN" sz="2400" i="1">
                            <a:solidFill>
                              <a:prstClr val="black"/>
                            </a:solidFill>
                            <a:latin typeface="Cambria Math"/>
                            <a:cs typeface="+mn-cs"/>
                          </a:rPr>
                        </m:ctrlPr>
                      </m:accPr>
                      <m:e>
                        <m:r>
                          <a:rPr lang="en-US" altLang="zh-CN" sz="2400" i="1">
                            <a:solidFill>
                              <a:prstClr val="black"/>
                            </a:solidFill>
                            <a:latin typeface="Cambria Math" panose="02040503050406030204" pitchFamily="18" charset="0"/>
                            <a:cs typeface="+mn-cs"/>
                          </a:rPr>
                          <m:t>𝑌</m:t>
                        </m:r>
                      </m:e>
                    </m:acc>
                    <m:r>
                      <a:rPr lang="en-US" altLang="zh-CN" sz="2400" i="1">
                        <a:solidFill>
                          <a:prstClr val="black"/>
                        </a:solidFill>
                        <a:latin typeface="Cambria Math" panose="02040503050406030204" pitchFamily="18" charset="0"/>
                        <a:cs typeface="+mn-cs"/>
                      </a:rPr>
                      <m:t>=15.60851+0.000332</m:t>
                    </m:r>
                    <m:r>
                      <a:rPr lang="en-US" altLang="zh-CN" sz="2400" i="1">
                        <a:solidFill>
                          <a:prstClr val="black"/>
                        </a:solidFill>
                        <a:latin typeface="Cambria Math" panose="02040503050406030204" pitchFamily="18" charset="0"/>
                        <a:ea typeface="Cambria Math" panose="02040503050406030204" pitchFamily="18" charset="0"/>
                        <a:cs typeface="+mn-cs"/>
                      </a:rPr>
                      <m:t>×</m:t>
                    </m:r>
                    <m:sSub>
                      <m:sSubPr>
                        <m:ctrlPr>
                          <a:rPr lang="en-US" altLang="zh-CN" sz="2400" i="1">
                            <a:solidFill>
                              <a:prstClr val="black"/>
                            </a:solidFill>
                            <a:latin typeface="Cambria Math"/>
                            <a:ea typeface="Cambria Math" panose="02040503050406030204" pitchFamily="18" charset="0"/>
                            <a:cs typeface="+mn-cs"/>
                          </a:rPr>
                        </m:ctrlPr>
                      </m:sSubPr>
                      <m:e>
                        <m:r>
                          <a:rPr lang="en-US" altLang="zh-CN" sz="2400" i="1">
                            <a:solidFill>
                              <a:prstClr val="black"/>
                            </a:solidFill>
                            <a:latin typeface="Cambria Math" panose="02040503050406030204" pitchFamily="18" charset="0"/>
                            <a:ea typeface="Cambria Math" panose="02040503050406030204" pitchFamily="18" charset="0"/>
                            <a:cs typeface="+mn-cs"/>
                          </a:rPr>
                          <m:t>𝑋</m:t>
                        </m:r>
                      </m:e>
                      <m:sub>
                        <m:r>
                          <a:rPr lang="en-US" altLang="zh-CN" sz="2400" i="1">
                            <a:solidFill>
                              <a:prstClr val="black"/>
                            </a:solidFill>
                            <a:latin typeface="Cambria Math" panose="02040503050406030204" pitchFamily="18" charset="0"/>
                            <a:ea typeface="Cambria Math" panose="02040503050406030204" pitchFamily="18" charset="0"/>
                            <a:cs typeface="+mn-cs"/>
                          </a:rPr>
                          <m:t>1</m:t>
                        </m:r>
                      </m:sub>
                    </m:sSub>
                    <m:r>
                      <a:rPr lang="en-US" altLang="zh-CN" sz="2400" i="1">
                        <a:solidFill>
                          <a:prstClr val="black"/>
                        </a:solidFill>
                        <a:latin typeface="Cambria Math" panose="02040503050406030204" pitchFamily="18" charset="0"/>
                        <a:ea typeface="Cambria Math" panose="02040503050406030204" pitchFamily="18" charset="0"/>
                        <a:cs typeface="+mn-cs"/>
                      </a:rPr>
                      <m:t>+0.047918×</m:t>
                    </m:r>
                    <m:sSub>
                      <m:sSubPr>
                        <m:ctrlPr>
                          <a:rPr lang="en-US" altLang="zh-CN" sz="2400" i="1">
                            <a:solidFill>
                              <a:prstClr val="black"/>
                            </a:solidFill>
                            <a:latin typeface="Cambria Math"/>
                            <a:ea typeface="Cambria Math" panose="02040503050406030204" pitchFamily="18" charset="0"/>
                            <a:cs typeface="+mn-cs"/>
                          </a:rPr>
                        </m:ctrlPr>
                      </m:sSubPr>
                      <m:e>
                        <m:r>
                          <a:rPr lang="en-US" altLang="zh-CN" sz="2400" i="1">
                            <a:solidFill>
                              <a:prstClr val="black"/>
                            </a:solidFill>
                            <a:latin typeface="Cambria Math" panose="02040503050406030204" pitchFamily="18" charset="0"/>
                            <a:ea typeface="Cambria Math" panose="02040503050406030204" pitchFamily="18" charset="0"/>
                            <a:cs typeface="+mn-cs"/>
                          </a:rPr>
                          <m:t>𝑋</m:t>
                        </m:r>
                      </m:e>
                      <m:sub>
                        <m:r>
                          <a:rPr lang="en-US" altLang="zh-CN" sz="2400" i="1">
                            <a:solidFill>
                              <a:prstClr val="black"/>
                            </a:solidFill>
                            <a:latin typeface="Cambria Math" panose="02040503050406030204" pitchFamily="18" charset="0"/>
                            <a:ea typeface="Cambria Math" panose="02040503050406030204" pitchFamily="18" charset="0"/>
                            <a:cs typeface="+mn-cs"/>
                          </a:rPr>
                          <m:t>2</m:t>
                        </m:r>
                      </m:sub>
                    </m:sSub>
                    <m:r>
                      <a:rPr lang="en-US" altLang="zh-CN" sz="2400" i="1">
                        <a:solidFill>
                          <a:prstClr val="black"/>
                        </a:solidFill>
                        <a:latin typeface="Cambria Math" panose="02040503050406030204" pitchFamily="18" charset="0"/>
                        <a:ea typeface="Cambria Math" panose="02040503050406030204" pitchFamily="18" charset="0"/>
                        <a:cs typeface="+mn-cs"/>
                      </a:rPr>
                      <m:t>−0.005109×</m:t>
                    </m:r>
                    <m:sSub>
                      <m:sSubPr>
                        <m:ctrlPr>
                          <a:rPr lang="en-US" altLang="zh-CN" sz="2400" i="1">
                            <a:solidFill>
                              <a:prstClr val="black"/>
                            </a:solidFill>
                            <a:latin typeface="Cambria Math"/>
                            <a:ea typeface="Cambria Math" panose="02040503050406030204" pitchFamily="18" charset="0"/>
                            <a:cs typeface="+mn-cs"/>
                          </a:rPr>
                        </m:ctrlPr>
                      </m:sSubPr>
                      <m:e>
                        <m:r>
                          <a:rPr lang="en-US" altLang="zh-CN" sz="2400" i="1">
                            <a:solidFill>
                              <a:prstClr val="black"/>
                            </a:solidFill>
                            <a:latin typeface="Cambria Math" panose="02040503050406030204" pitchFamily="18" charset="0"/>
                            <a:ea typeface="Cambria Math" panose="02040503050406030204" pitchFamily="18" charset="0"/>
                            <a:cs typeface="+mn-cs"/>
                          </a:rPr>
                          <m:t>𝑋</m:t>
                        </m:r>
                      </m:e>
                      <m:sub>
                        <m:r>
                          <a:rPr lang="en-US" altLang="zh-CN" sz="2400" i="1">
                            <a:solidFill>
                              <a:prstClr val="black"/>
                            </a:solidFill>
                            <a:latin typeface="Cambria Math" panose="02040503050406030204" pitchFamily="18" charset="0"/>
                            <a:ea typeface="Cambria Math" panose="02040503050406030204" pitchFamily="18" charset="0"/>
                            <a:cs typeface="+mn-cs"/>
                          </a:rPr>
                          <m:t>3</m:t>
                        </m:r>
                      </m:sub>
                    </m:sSub>
                  </m:oMath>
                </a14:m>
                <a:r>
                  <a:rPr lang="zh-CN" altLang="en-US" sz="2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4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r>
                <a:br>
                  <a:rPr lang="en-US" altLang="zh-CN" sz="2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zh-CN" sz="2400" dirty="0">
                    <a:solidFill>
                      <a:prstClr val="black"/>
                    </a:solidFill>
                    <a:latin typeface="微软雅黑" panose="020B0503020204020204" pitchFamily="34" charset="-122"/>
                    <a:ea typeface="微软雅黑" panose="020B0503020204020204" pitchFamily="34" charset="-122"/>
                    <a:cs typeface="+mn-cs"/>
                  </a:rPr>
                  <a:t>模型估计结果说明，在假定其它变量不变的情况下，当年国民总收入每增长</a:t>
                </a:r>
                <a:r>
                  <a:rPr lang="en-US" altLang="zh-CN" sz="2400" dirty="0">
                    <a:solidFill>
                      <a:prstClr val="black"/>
                    </a:solidFill>
                    <a:latin typeface="微软雅黑" panose="020B0503020204020204" pitchFamily="34" charset="-122"/>
                    <a:ea typeface="微软雅黑" panose="020B0503020204020204" pitchFamily="34" charset="-122"/>
                    <a:cs typeface="+mn-cs"/>
                  </a:rPr>
                  <a:t>1</a:t>
                </a:r>
                <a:r>
                  <a:rPr lang="zh-CN" altLang="zh-CN" sz="2400" dirty="0">
                    <a:solidFill>
                      <a:prstClr val="black"/>
                    </a:solidFill>
                    <a:latin typeface="微软雅黑" panose="020B0503020204020204" pitchFamily="34" charset="-122"/>
                    <a:ea typeface="微软雅黑" panose="020B0503020204020204" pitchFamily="34" charset="-122"/>
                    <a:cs typeface="+mn-cs"/>
                  </a:rPr>
                  <a:t>亿元，人口增长率增长</a:t>
                </a:r>
                <a:r>
                  <a:rPr lang="en-US" altLang="zh-CN" sz="2400" dirty="0">
                    <a:solidFill>
                      <a:prstClr val="black"/>
                    </a:solidFill>
                    <a:latin typeface="微软雅黑" panose="020B0503020204020204" pitchFamily="34" charset="-122"/>
                    <a:ea typeface="微软雅黑" panose="020B0503020204020204" pitchFamily="34" charset="-122"/>
                    <a:cs typeface="+mn-cs"/>
                  </a:rPr>
                  <a:t>0.000332%</a:t>
                </a:r>
                <a:r>
                  <a:rPr lang="zh-CN" altLang="zh-CN" sz="2400" dirty="0">
                    <a:solidFill>
                      <a:prstClr val="black"/>
                    </a:solidFill>
                    <a:latin typeface="微软雅黑" panose="020B0503020204020204" pitchFamily="34" charset="-122"/>
                    <a:ea typeface="微软雅黑" panose="020B0503020204020204" pitchFamily="34" charset="-122"/>
                    <a:cs typeface="+mn-cs"/>
                  </a:rPr>
                  <a:t>；在假定其它变量不变的情况下，当年居民消费价格指数增长率每增长</a:t>
                </a:r>
                <a:r>
                  <a:rPr lang="en-US" altLang="zh-CN" sz="2400" dirty="0">
                    <a:solidFill>
                      <a:prstClr val="black"/>
                    </a:solidFill>
                    <a:latin typeface="微软雅黑" panose="020B0503020204020204" pitchFamily="34" charset="-122"/>
                    <a:ea typeface="微软雅黑" panose="020B0503020204020204" pitchFamily="34" charset="-122"/>
                    <a:cs typeface="+mn-cs"/>
                  </a:rPr>
                  <a:t> 1%</a:t>
                </a:r>
                <a:r>
                  <a:rPr lang="zh-CN" altLang="zh-CN" sz="2400" dirty="0">
                    <a:solidFill>
                      <a:prstClr val="black"/>
                    </a:solidFill>
                    <a:latin typeface="微软雅黑" panose="020B0503020204020204" pitchFamily="34" charset="-122"/>
                    <a:ea typeface="微软雅黑" panose="020B0503020204020204" pitchFamily="34" charset="-122"/>
                    <a:cs typeface="+mn-cs"/>
                  </a:rPr>
                  <a:t>，人口增长率增长</a:t>
                </a:r>
                <a:r>
                  <a:rPr lang="en-US" altLang="zh-CN" sz="2400" dirty="0">
                    <a:solidFill>
                      <a:prstClr val="black"/>
                    </a:solidFill>
                    <a:latin typeface="微软雅黑" panose="020B0503020204020204" pitchFamily="34" charset="-122"/>
                    <a:ea typeface="微软雅黑" panose="020B0503020204020204" pitchFamily="34" charset="-122"/>
                    <a:cs typeface="+mn-cs"/>
                  </a:rPr>
                  <a:t>0.047918%</a:t>
                </a:r>
                <a:r>
                  <a:rPr lang="zh-CN" altLang="zh-CN" sz="2400" dirty="0">
                    <a:solidFill>
                      <a:prstClr val="black"/>
                    </a:solidFill>
                    <a:latin typeface="微软雅黑" panose="020B0503020204020204" pitchFamily="34" charset="-122"/>
                    <a:ea typeface="微软雅黑" panose="020B0503020204020204" pitchFamily="34" charset="-122"/>
                    <a:cs typeface="+mn-cs"/>
                  </a:rPr>
                  <a:t>；在假定其它变量不变的情况下，当年人均</a:t>
                </a:r>
                <a:r>
                  <a:rPr lang="en-US" altLang="zh-CN" sz="2400" dirty="0">
                    <a:solidFill>
                      <a:prstClr val="black"/>
                    </a:solidFill>
                    <a:latin typeface="微软雅黑" panose="020B0503020204020204" pitchFamily="34" charset="-122"/>
                    <a:ea typeface="微软雅黑" panose="020B0503020204020204" pitchFamily="34" charset="-122"/>
                    <a:cs typeface="+mn-cs"/>
                  </a:rPr>
                  <a:t>GDP</a:t>
                </a:r>
                <a:r>
                  <a:rPr lang="zh-CN" altLang="zh-CN" sz="2400" dirty="0">
                    <a:solidFill>
                      <a:prstClr val="black"/>
                    </a:solidFill>
                    <a:latin typeface="微软雅黑" panose="020B0503020204020204" pitchFamily="34" charset="-122"/>
                    <a:ea typeface="微软雅黑" panose="020B0503020204020204" pitchFamily="34" charset="-122"/>
                    <a:cs typeface="+mn-cs"/>
                  </a:rPr>
                  <a:t>没增加一元，人口增长率就会降低</a:t>
                </a:r>
                <a:r>
                  <a:rPr lang="en-US" altLang="zh-CN" sz="2400" dirty="0">
                    <a:solidFill>
                      <a:prstClr val="black"/>
                    </a:solidFill>
                    <a:latin typeface="微软雅黑" panose="020B0503020204020204" pitchFamily="34" charset="-122"/>
                    <a:ea typeface="微软雅黑" panose="020B0503020204020204" pitchFamily="34" charset="-122"/>
                    <a:cs typeface="+mn-cs"/>
                  </a:rPr>
                  <a:t>0.005109%</a:t>
                </a:r>
                <a:r>
                  <a:rPr lang="zh-CN" altLang="zh-CN" sz="2400" dirty="0">
                    <a:solidFill>
                      <a:prstClr val="black"/>
                    </a:solidFill>
                    <a:latin typeface="微软雅黑" panose="020B0503020204020204" pitchFamily="34" charset="-122"/>
                    <a:ea typeface="微软雅黑" panose="020B0503020204020204" pitchFamily="34" charset="-122"/>
                    <a:cs typeface="+mn-cs"/>
                  </a:rPr>
                  <a:t>。这与理论分析和经验判断相一致。</a:t>
                </a:r>
                <a:r>
                  <a:rPr lang="zh-CN" altLang="en-US" sz="2400" dirty="0">
                    <a:solidFill>
                      <a:prstClr val="black"/>
                    </a:solidFill>
                    <a:latin typeface="微软雅黑" panose="020B0503020204020204" pitchFamily="34" charset="-122"/>
                    <a:ea typeface="微软雅黑" panose="020B0503020204020204" pitchFamily="34" charset="-122"/>
                    <a:cs typeface="+mn-cs"/>
                  </a:rPr>
                  <a:t/>
                </a:r>
                <a:br>
                  <a:rPr lang="zh-CN" altLang="en-US" sz="2400" dirty="0">
                    <a:solidFill>
                      <a:prstClr val="black"/>
                    </a:solidFill>
                    <a:latin typeface="微软雅黑" panose="020B0503020204020204" pitchFamily="34" charset="-122"/>
                    <a:ea typeface="微软雅黑" panose="020B0503020204020204" pitchFamily="34" charset="-122"/>
                    <a:cs typeface="+mn-cs"/>
                  </a:rPr>
                </a:b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2" name="标题 1"/>
              <p:cNvSpPr>
                <a:spLocks noGrp="1" noRot="1" noChangeAspect="1" noMove="1" noResize="1" noEditPoints="1" noAdjustHandles="1" noChangeArrowheads="1" noChangeShapeType="1" noTextEdit="1"/>
              </p:cNvSpPr>
              <p:nvPr>
                <p:ph type="title" idx="4294967295"/>
              </p:nvPr>
            </p:nvSpPr>
            <p:spPr>
              <a:xfrm>
                <a:off x="700355" y="1263722"/>
                <a:ext cx="10515600" cy="4175054"/>
              </a:xfrm>
              <a:blipFill rotWithShape="1">
                <a:blip r:embed="rId2"/>
                <a:stretch>
                  <a:fillRect l="-928" t="-584" r="-464"/>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957" y="2769612"/>
            <a:ext cx="1400163" cy="30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155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神经网络</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4329390"/>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神经网络</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也称之为人工神经网络，</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ANN)</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的诞生起源于对大脑工作机理的研究。早期生物界学者们使用神经网络来模拟大脑，后来，机器学习的学者们使用神经网络进行机器学习的实验，发现在视觉与语音的识别上效果都相当好。</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神经网络算法是</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80</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年代机器学习界非常流行的算法。不过，进入</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90</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年代，神经网络的发展进入了一个瓶颈期。其主要原因是神经网络的训练过程很困难。</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现在，携着“深度学习”之势，神经网络重装归来，重新成为最强大的机器学习算法之一。</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95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神经网络</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2797048"/>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比方说，一个正方形，分解为四个折线进入视觉处理的下一层中。四个神经元分别处理一个折线。每个折线再继续被分解为两条直线，每条直线再被分解为黑白两个面。于是，一个复杂的图像变成了大量的细节进入神经元，神经元处理以后再进行整合，最后得出了看到的是正方形的结论。这就是大脑视觉识别的机理，也是神经网络工作的机理。</a:t>
            </a:r>
          </a:p>
        </p:txBody>
      </p:sp>
      <p:pic>
        <p:nvPicPr>
          <p:cNvPr id="5" name="图片 4"/>
          <p:cNvPicPr>
            <a:picLocks noChangeAspect="1"/>
          </p:cNvPicPr>
          <p:nvPr/>
        </p:nvPicPr>
        <p:blipFill>
          <a:blip r:embed="rId2"/>
          <a:stretch>
            <a:fillRect/>
          </a:stretch>
        </p:blipFill>
        <p:spPr>
          <a:xfrm>
            <a:off x="1334992" y="3868027"/>
            <a:ext cx="6659964" cy="2159090"/>
          </a:xfrm>
          <a:prstGeom prst="rect">
            <a:avLst/>
          </a:prstGeom>
        </p:spPr>
      </p:pic>
    </p:spTree>
    <p:extLst>
      <p:ext uri="{BB962C8B-B14F-4D97-AF65-F5344CB8AC3E}">
        <p14:creationId xmlns:p14="http://schemas.microsoft.com/office/powerpoint/2010/main" val="284097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神经网络</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3595856"/>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人工神经网络算法模拟生物神经网络，是一类模式匹配算法。通常用于解决分类和回归问题。人工神经网络是机器学习的一个庞大的分支，有几百种不同的算法。（其中深度学习就是其中的一类</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算法）</a:t>
            </a:r>
            <a:endParaRPr kumimoji="1" lang="en-US" altLang="zh-CN"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反向传播网络</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是一种按误差逆传播算法训练的多层前馈网络，是目前应用最广泛的神经网络模型</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之一。</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BP</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网络能学习和存贮大量的输入</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输出模式映射关系，而无需事前揭示描述这种映射关系的数学方程。</a:t>
            </a:r>
          </a:p>
        </p:txBody>
      </p:sp>
      <p:grpSp>
        <p:nvGrpSpPr>
          <p:cNvPr id="71" name="画布 63"/>
          <p:cNvGrpSpPr/>
          <p:nvPr/>
        </p:nvGrpSpPr>
        <p:grpSpPr>
          <a:xfrm>
            <a:off x="8104892" y="4054675"/>
            <a:ext cx="2981325" cy="2457450"/>
            <a:chOff x="0" y="0"/>
            <a:chExt cx="2981325" cy="2457450"/>
          </a:xfrm>
        </p:grpSpPr>
        <p:sp>
          <p:nvSpPr>
            <p:cNvPr id="72" name="矩形 71"/>
            <p:cNvSpPr/>
            <p:nvPr/>
          </p:nvSpPr>
          <p:spPr>
            <a:xfrm>
              <a:off x="0" y="0"/>
              <a:ext cx="2981325" cy="2457450"/>
            </a:xfrm>
            <a:prstGeom prst="rect">
              <a:avLst/>
            </a:prstGeom>
            <a:noFill/>
          </p:spPr>
        </p:sp>
        <p:sp>
          <p:nvSpPr>
            <p:cNvPr id="73" name="流程图: 联系 72"/>
            <p:cNvSpPr>
              <a:spLocks noChangeArrowheads="1"/>
            </p:cNvSpPr>
            <p:nvPr/>
          </p:nvSpPr>
          <p:spPr bwMode="auto">
            <a:xfrm>
              <a:off x="180002" y="4181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74" name="流程图: 联系 73"/>
            <p:cNvSpPr>
              <a:spLocks noChangeArrowheads="1"/>
            </p:cNvSpPr>
            <p:nvPr/>
          </p:nvSpPr>
          <p:spPr bwMode="auto">
            <a:xfrm>
              <a:off x="189502" y="8950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75" name="流程图: 联系 74"/>
            <p:cNvSpPr>
              <a:spLocks noChangeArrowheads="1"/>
            </p:cNvSpPr>
            <p:nvPr/>
          </p:nvSpPr>
          <p:spPr bwMode="auto">
            <a:xfrm>
              <a:off x="209202" y="16754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76" name="流程图: 联系 75"/>
            <p:cNvSpPr>
              <a:spLocks noChangeArrowheads="1"/>
            </p:cNvSpPr>
            <p:nvPr/>
          </p:nvSpPr>
          <p:spPr bwMode="auto">
            <a:xfrm>
              <a:off x="884207" y="1895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77" name="流程图: 联系 76"/>
            <p:cNvSpPr>
              <a:spLocks noChangeArrowheads="1"/>
            </p:cNvSpPr>
            <p:nvPr/>
          </p:nvSpPr>
          <p:spPr bwMode="auto">
            <a:xfrm>
              <a:off x="894307" y="6753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78" name="流程图: 联系 77"/>
            <p:cNvSpPr>
              <a:spLocks noChangeArrowheads="1"/>
            </p:cNvSpPr>
            <p:nvPr/>
          </p:nvSpPr>
          <p:spPr bwMode="auto">
            <a:xfrm>
              <a:off x="894307" y="1143200"/>
              <a:ext cx="179702" cy="1798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79" name="流程图: 联系 78"/>
            <p:cNvSpPr>
              <a:spLocks noChangeArrowheads="1"/>
            </p:cNvSpPr>
            <p:nvPr/>
          </p:nvSpPr>
          <p:spPr bwMode="auto">
            <a:xfrm>
              <a:off x="904508" y="18475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0" name="流程图: 联系 79"/>
            <p:cNvSpPr>
              <a:spLocks noChangeArrowheads="1"/>
            </p:cNvSpPr>
            <p:nvPr/>
          </p:nvSpPr>
          <p:spPr bwMode="auto">
            <a:xfrm>
              <a:off x="1541413" y="1800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1" name="流程图: 联系 80"/>
            <p:cNvSpPr>
              <a:spLocks noChangeArrowheads="1"/>
            </p:cNvSpPr>
            <p:nvPr/>
          </p:nvSpPr>
          <p:spPr bwMode="auto">
            <a:xfrm>
              <a:off x="1551613" y="6657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2" name="流程图: 联系 81"/>
            <p:cNvSpPr>
              <a:spLocks noChangeArrowheads="1"/>
            </p:cNvSpPr>
            <p:nvPr/>
          </p:nvSpPr>
          <p:spPr bwMode="auto">
            <a:xfrm>
              <a:off x="1551613" y="11337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3" name="流程图: 联系 82"/>
            <p:cNvSpPr>
              <a:spLocks noChangeArrowheads="1"/>
            </p:cNvSpPr>
            <p:nvPr/>
          </p:nvSpPr>
          <p:spPr bwMode="auto">
            <a:xfrm>
              <a:off x="1561713" y="1837900"/>
              <a:ext cx="179702" cy="179700"/>
            </a:xfrm>
            <a:prstGeom prst="flowChartConnector">
              <a:avLst/>
            </a:prstGeom>
            <a:solidFill>
              <a:schemeClr val="accent1">
                <a:lumMod val="100000"/>
                <a:lumOff val="0"/>
              </a:schemeClr>
            </a:solidFill>
            <a:ln w="12700">
              <a:solidFill>
                <a:schemeClr val="accent1">
                  <a:lumMod val="50000"/>
                  <a:lumOff val="0"/>
                </a:schemeClr>
              </a:solidFill>
              <a:round/>
              <a:headEnd/>
              <a:tailEnd/>
            </a:ln>
          </p:spPr>
          <p:txBody>
            <a:bodyPr rot="0" vert="horz" wrap="square" lIns="91440" tIns="45720" rIns="91440" bIns="45720" anchor="ctr" anchorCtr="0" upright="1">
              <a:noAutofit/>
            </a:bodyPr>
            <a:lstStyle/>
            <a:p>
              <a:endParaRPr lang="zh-CN" altLang="en-US"/>
            </a:p>
          </p:txBody>
        </p:sp>
        <p:sp>
          <p:nvSpPr>
            <p:cNvPr id="84" name="流程图: 联系 83"/>
            <p:cNvSpPr>
              <a:spLocks noChangeArrowheads="1"/>
            </p:cNvSpPr>
            <p:nvPr/>
          </p:nvSpPr>
          <p:spPr bwMode="auto">
            <a:xfrm>
              <a:off x="2246919" y="4079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85" name="流程图: 联系 84"/>
            <p:cNvSpPr>
              <a:spLocks noChangeArrowheads="1"/>
            </p:cNvSpPr>
            <p:nvPr/>
          </p:nvSpPr>
          <p:spPr bwMode="auto">
            <a:xfrm>
              <a:off x="2256419" y="8943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86" name="流程图: 联系 85"/>
            <p:cNvSpPr>
              <a:spLocks noChangeArrowheads="1"/>
            </p:cNvSpPr>
            <p:nvPr/>
          </p:nvSpPr>
          <p:spPr bwMode="auto">
            <a:xfrm>
              <a:off x="2266619" y="1636600"/>
              <a:ext cx="179702" cy="179700"/>
            </a:xfrm>
            <a:prstGeom prst="flowChartConnector">
              <a:avLst/>
            </a:prstGeom>
            <a:noFill/>
            <a:ln w="12700">
              <a:solidFill>
                <a:schemeClr val="tx1">
                  <a:lumMod val="100000"/>
                  <a:lumOff val="0"/>
                </a:schemeClr>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cxnSp>
          <p:nvCxnSpPr>
            <p:cNvPr id="87" name="直接箭头连接符 86"/>
            <p:cNvCxnSpPr>
              <a:cxnSpLocks noChangeShapeType="1"/>
            </p:cNvCxnSpPr>
            <p:nvPr/>
          </p:nvCxnSpPr>
          <p:spPr bwMode="auto">
            <a:xfrm flipV="1">
              <a:off x="359703" y="292300"/>
              <a:ext cx="519404" cy="2382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88" name="直接箭头连接符 87"/>
            <p:cNvCxnSpPr>
              <a:cxnSpLocks noChangeShapeType="1"/>
            </p:cNvCxnSpPr>
            <p:nvPr/>
          </p:nvCxnSpPr>
          <p:spPr bwMode="auto">
            <a:xfrm flipV="1">
              <a:off x="380003" y="292300"/>
              <a:ext cx="514304" cy="1421800"/>
            </a:xfrm>
            <a:prstGeom prst="straightConnector1">
              <a:avLst/>
            </a:prstGeom>
            <a:noFill/>
            <a:ln w="12700">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89" name="直接箭头连接符 88"/>
            <p:cNvCxnSpPr>
              <a:cxnSpLocks noChangeShapeType="1"/>
            </p:cNvCxnSpPr>
            <p:nvPr/>
          </p:nvCxnSpPr>
          <p:spPr bwMode="auto">
            <a:xfrm>
              <a:off x="380003" y="530500"/>
              <a:ext cx="523904" cy="2000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0" name="直接箭头连接符 89"/>
            <p:cNvCxnSpPr>
              <a:cxnSpLocks noChangeShapeType="1"/>
            </p:cNvCxnSpPr>
            <p:nvPr/>
          </p:nvCxnSpPr>
          <p:spPr bwMode="auto">
            <a:xfrm>
              <a:off x="360903" y="530500"/>
              <a:ext cx="552505" cy="6121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1" name="直接箭头连接符 90"/>
            <p:cNvCxnSpPr>
              <a:cxnSpLocks noChangeShapeType="1"/>
              <a:stCxn id="74" idx="7"/>
            </p:cNvCxnSpPr>
            <p:nvPr/>
          </p:nvCxnSpPr>
          <p:spPr bwMode="auto">
            <a:xfrm flipV="1">
              <a:off x="342903" y="768600"/>
              <a:ext cx="551405" cy="1527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2" name="直接箭头连接符 91"/>
            <p:cNvCxnSpPr>
              <a:cxnSpLocks noChangeShapeType="1"/>
            </p:cNvCxnSpPr>
            <p:nvPr/>
          </p:nvCxnSpPr>
          <p:spPr bwMode="auto">
            <a:xfrm>
              <a:off x="360903" y="949600"/>
              <a:ext cx="533404" cy="9620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3" name="直接箭头连接符 92"/>
            <p:cNvCxnSpPr>
              <a:cxnSpLocks noChangeShapeType="1"/>
              <a:stCxn id="74" idx="7"/>
            </p:cNvCxnSpPr>
            <p:nvPr/>
          </p:nvCxnSpPr>
          <p:spPr bwMode="auto">
            <a:xfrm>
              <a:off x="342903" y="921300"/>
              <a:ext cx="561005" cy="323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4" name="直接箭头连接符 93"/>
            <p:cNvCxnSpPr>
              <a:cxnSpLocks noChangeShapeType="1"/>
            </p:cNvCxnSpPr>
            <p:nvPr/>
          </p:nvCxnSpPr>
          <p:spPr bwMode="auto">
            <a:xfrm flipV="1">
              <a:off x="380003" y="816200"/>
              <a:ext cx="533404" cy="8979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5" name="直接箭头连接符 94"/>
            <p:cNvCxnSpPr>
              <a:cxnSpLocks noChangeShapeType="1"/>
            </p:cNvCxnSpPr>
            <p:nvPr/>
          </p:nvCxnSpPr>
          <p:spPr bwMode="auto">
            <a:xfrm>
              <a:off x="380003" y="1714100"/>
              <a:ext cx="504804" cy="1956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6" name="直接箭头连接符 95"/>
            <p:cNvCxnSpPr>
              <a:cxnSpLocks noChangeShapeType="1"/>
            </p:cNvCxnSpPr>
            <p:nvPr/>
          </p:nvCxnSpPr>
          <p:spPr bwMode="auto">
            <a:xfrm>
              <a:off x="1064509" y="273300"/>
              <a:ext cx="478804" cy="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7" name="直接箭头连接符 96"/>
            <p:cNvCxnSpPr>
              <a:cxnSpLocks noChangeShapeType="1"/>
            </p:cNvCxnSpPr>
            <p:nvPr/>
          </p:nvCxnSpPr>
          <p:spPr bwMode="auto">
            <a:xfrm>
              <a:off x="1083609" y="292300"/>
              <a:ext cx="477504" cy="850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8" name="直接箭头连接符 97"/>
            <p:cNvCxnSpPr>
              <a:cxnSpLocks noChangeShapeType="1"/>
            </p:cNvCxnSpPr>
            <p:nvPr/>
          </p:nvCxnSpPr>
          <p:spPr bwMode="auto">
            <a:xfrm flipV="1">
              <a:off x="1075309" y="292300"/>
              <a:ext cx="466704" cy="4382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99" name="直接箭头连接符 98"/>
            <p:cNvCxnSpPr>
              <a:cxnSpLocks noChangeShapeType="1"/>
            </p:cNvCxnSpPr>
            <p:nvPr/>
          </p:nvCxnSpPr>
          <p:spPr bwMode="auto">
            <a:xfrm>
              <a:off x="1075309" y="768600"/>
              <a:ext cx="466704" cy="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0" name="直接箭头连接符 99"/>
            <p:cNvCxnSpPr>
              <a:cxnSpLocks noChangeShapeType="1"/>
            </p:cNvCxnSpPr>
            <p:nvPr/>
          </p:nvCxnSpPr>
          <p:spPr bwMode="auto">
            <a:xfrm>
              <a:off x="1083609" y="1216300"/>
              <a:ext cx="478704" cy="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1" name="直接箭头连接符 100"/>
            <p:cNvCxnSpPr>
              <a:cxnSpLocks noChangeShapeType="1"/>
            </p:cNvCxnSpPr>
            <p:nvPr/>
          </p:nvCxnSpPr>
          <p:spPr bwMode="auto">
            <a:xfrm>
              <a:off x="1083609" y="1921100"/>
              <a:ext cx="478704" cy="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2" name="直接箭头连接符 101"/>
            <p:cNvCxnSpPr>
              <a:cxnSpLocks noChangeShapeType="1"/>
            </p:cNvCxnSpPr>
            <p:nvPr/>
          </p:nvCxnSpPr>
          <p:spPr bwMode="auto">
            <a:xfrm>
              <a:off x="1075309" y="768600"/>
              <a:ext cx="485804" cy="1133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3" name="直接箭头连接符 102"/>
            <p:cNvCxnSpPr>
              <a:cxnSpLocks noChangeShapeType="1"/>
            </p:cNvCxnSpPr>
            <p:nvPr/>
          </p:nvCxnSpPr>
          <p:spPr bwMode="auto">
            <a:xfrm>
              <a:off x="1075309" y="1244800"/>
              <a:ext cx="485804" cy="676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4" name="直接箭头连接符 103"/>
            <p:cNvCxnSpPr>
              <a:cxnSpLocks noChangeShapeType="1"/>
            </p:cNvCxnSpPr>
            <p:nvPr/>
          </p:nvCxnSpPr>
          <p:spPr bwMode="auto">
            <a:xfrm flipV="1">
              <a:off x="1065809" y="320900"/>
              <a:ext cx="497804" cy="8757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5" name="直接箭头连接符 104"/>
            <p:cNvCxnSpPr>
              <a:cxnSpLocks noChangeShapeType="1"/>
            </p:cNvCxnSpPr>
            <p:nvPr/>
          </p:nvCxnSpPr>
          <p:spPr bwMode="auto">
            <a:xfrm flipV="1">
              <a:off x="1075309" y="1244800"/>
              <a:ext cx="485804" cy="676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6" name="直接箭头连接符 105"/>
            <p:cNvCxnSpPr>
              <a:cxnSpLocks noChangeShapeType="1"/>
            </p:cNvCxnSpPr>
            <p:nvPr/>
          </p:nvCxnSpPr>
          <p:spPr bwMode="auto">
            <a:xfrm>
              <a:off x="1723014" y="273300"/>
              <a:ext cx="542905" cy="190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7" name="直接箭头连接符 106"/>
            <p:cNvCxnSpPr>
              <a:cxnSpLocks noChangeShapeType="1"/>
            </p:cNvCxnSpPr>
            <p:nvPr/>
          </p:nvCxnSpPr>
          <p:spPr bwMode="auto">
            <a:xfrm>
              <a:off x="1731315" y="292300"/>
              <a:ext cx="534604" cy="657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8" name="直接箭头连接符 107"/>
            <p:cNvCxnSpPr>
              <a:cxnSpLocks noChangeShapeType="1"/>
              <a:endCxn id="86" idx="2"/>
            </p:cNvCxnSpPr>
            <p:nvPr/>
          </p:nvCxnSpPr>
          <p:spPr bwMode="auto">
            <a:xfrm>
              <a:off x="1713514" y="263800"/>
              <a:ext cx="553105" cy="14627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09" name="直接箭头连接符 108"/>
            <p:cNvCxnSpPr>
              <a:cxnSpLocks noChangeShapeType="1"/>
            </p:cNvCxnSpPr>
            <p:nvPr/>
          </p:nvCxnSpPr>
          <p:spPr bwMode="auto">
            <a:xfrm>
              <a:off x="1740815" y="749500"/>
              <a:ext cx="506104" cy="2464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0" name="直接箭头连接符 109"/>
            <p:cNvCxnSpPr>
              <a:cxnSpLocks noChangeShapeType="1"/>
            </p:cNvCxnSpPr>
            <p:nvPr/>
          </p:nvCxnSpPr>
          <p:spPr bwMode="auto">
            <a:xfrm flipV="1">
              <a:off x="1742115" y="492400"/>
              <a:ext cx="504804" cy="2667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1" name="直接箭头连接符 110"/>
            <p:cNvCxnSpPr>
              <a:cxnSpLocks noChangeShapeType="1"/>
              <a:endCxn id="86" idx="2"/>
            </p:cNvCxnSpPr>
            <p:nvPr/>
          </p:nvCxnSpPr>
          <p:spPr bwMode="auto">
            <a:xfrm>
              <a:off x="1723014" y="759100"/>
              <a:ext cx="543605" cy="9674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2" name="直接箭头连接符 111"/>
            <p:cNvCxnSpPr>
              <a:cxnSpLocks noChangeShapeType="1"/>
            </p:cNvCxnSpPr>
            <p:nvPr/>
          </p:nvCxnSpPr>
          <p:spPr bwMode="auto">
            <a:xfrm flipV="1">
              <a:off x="1742115" y="530500"/>
              <a:ext cx="525104" cy="677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3" name="直接箭头连接符 112"/>
            <p:cNvCxnSpPr>
              <a:cxnSpLocks noChangeShapeType="1"/>
            </p:cNvCxnSpPr>
            <p:nvPr/>
          </p:nvCxnSpPr>
          <p:spPr bwMode="auto">
            <a:xfrm flipV="1">
              <a:off x="1732515" y="1005500"/>
              <a:ext cx="534704" cy="2216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4" name="直接箭头连接符 113"/>
            <p:cNvCxnSpPr>
              <a:cxnSpLocks noChangeShapeType="1"/>
              <a:endCxn id="86" idx="2"/>
            </p:cNvCxnSpPr>
            <p:nvPr/>
          </p:nvCxnSpPr>
          <p:spPr bwMode="auto">
            <a:xfrm>
              <a:off x="1723014" y="1246100"/>
              <a:ext cx="543605" cy="4804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5" name="直接箭头连接符 114"/>
            <p:cNvCxnSpPr>
              <a:cxnSpLocks noChangeShapeType="1"/>
            </p:cNvCxnSpPr>
            <p:nvPr/>
          </p:nvCxnSpPr>
          <p:spPr bwMode="auto">
            <a:xfrm flipV="1">
              <a:off x="1732515" y="559000"/>
              <a:ext cx="571505" cy="12954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6" name="直接箭头连接符 115"/>
            <p:cNvCxnSpPr>
              <a:cxnSpLocks noChangeShapeType="1"/>
              <a:endCxn id="85" idx="3"/>
            </p:cNvCxnSpPr>
            <p:nvPr/>
          </p:nvCxnSpPr>
          <p:spPr bwMode="auto">
            <a:xfrm flipV="1">
              <a:off x="1723014" y="1047700"/>
              <a:ext cx="559705" cy="824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7" name="直接箭头连接符 116"/>
            <p:cNvCxnSpPr>
              <a:cxnSpLocks noChangeShapeType="1"/>
              <a:endCxn id="86" idx="2"/>
            </p:cNvCxnSpPr>
            <p:nvPr/>
          </p:nvCxnSpPr>
          <p:spPr bwMode="auto">
            <a:xfrm flipV="1">
              <a:off x="1732515" y="1726500"/>
              <a:ext cx="534104" cy="156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8" name="直接箭头连接符 117"/>
            <p:cNvCxnSpPr>
              <a:cxnSpLocks noChangeShapeType="1"/>
            </p:cNvCxnSpPr>
            <p:nvPr/>
          </p:nvCxnSpPr>
          <p:spPr bwMode="auto">
            <a:xfrm flipV="1">
              <a:off x="393003" y="1246100"/>
              <a:ext cx="500404" cy="4686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19" name="直接箭头连接符 118"/>
            <p:cNvCxnSpPr>
              <a:cxnSpLocks noChangeShapeType="1"/>
            </p:cNvCxnSpPr>
            <p:nvPr/>
          </p:nvCxnSpPr>
          <p:spPr bwMode="auto">
            <a:xfrm>
              <a:off x="351403" y="548500"/>
              <a:ext cx="552505" cy="13431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0" name="直接箭头连接符 119"/>
            <p:cNvCxnSpPr>
              <a:cxnSpLocks noChangeShapeType="1"/>
              <a:stCxn id="74" idx="7"/>
            </p:cNvCxnSpPr>
            <p:nvPr/>
          </p:nvCxnSpPr>
          <p:spPr bwMode="auto">
            <a:xfrm flipV="1">
              <a:off x="342903" y="294300"/>
              <a:ext cx="533604" cy="6270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1" name="直接箭头连接符 120"/>
            <p:cNvCxnSpPr>
              <a:cxnSpLocks noChangeShapeType="1"/>
            </p:cNvCxnSpPr>
            <p:nvPr/>
          </p:nvCxnSpPr>
          <p:spPr bwMode="auto">
            <a:xfrm>
              <a:off x="1065809" y="284700"/>
              <a:ext cx="495304" cy="4572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2" name="直接箭头连接符 121"/>
            <p:cNvCxnSpPr>
              <a:cxnSpLocks noChangeShapeType="1"/>
              <a:endCxn id="83" idx="2"/>
            </p:cNvCxnSpPr>
            <p:nvPr/>
          </p:nvCxnSpPr>
          <p:spPr bwMode="auto">
            <a:xfrm>
              <a:off x="1065809" y="294300"/>
              <a:ext cx="495904" cy="1633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3" name="直接箭头连接符 122"/>
            <p:cNvCxnSpPr>
              <a:cxnSpLocks noChangeShapeType="1"/>
            </p:cNvCxnSpPr>
            <p:nvPr/>
          </p:nvCxnSpPr>
          <p:spPr bwMode="auto">
            <a:xfrm>
              <a:off x="1065809" y="768600"/>
              <a:ext cx="485804" cy="4286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4" name="直接箭头连接符 123"/>
            <p:cNvCxnSpPr>
              <a:cxnSpLocks noChangeShapeType="1"/>
            </p:cNvCxnSpPr>
            <p:nvPr/>
          </p:nvCxnSpPr>
          <p:spPr bwMode="auto">
            <a:xfrm flipV="1">
              <a:off x="1076309" y="818800"/>
              <a:ext cx="485804" cy="3905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5" name="直接箭头连接符 124"/>
            <p:cNvCxnSpPr>
              <a:cxnSpLocks noChangeShapeType="1"/>
            </p:cNvCxnSpPr>
            <p:nvPr/>
          </p:nvCxnSpPr>
          <p:spPr bwMode="auto">
            <a:xfrm flipV="1">
              <a:off x="1094409" y="795900"/>
              <a:ext cx="478704" cy="10871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cxnSp>
          <p:nvCxnSpPr>
            <p:cNvPr id="126" name="直接箭头连接符 125"/>
            <p:cNvCxnSpPr>
              <a:cxnSpLocks noChangeShapeType="1"/>
            </p:cNvCxnSpPr>
            <p:nvPr/>
          </p:nvCxnSpPr>
          <p:spPr bwMode="auto">
            <a:xfrm flipV="1">
              <a:off x="1094409" y="349200"/>
              <a:ext cx="478704" cy="1544300"/>
            </a:xfrm>
            <a:prstGeom prst="straightConnector1">
              <a:avLst/>
            </a:prstGeom>
            <a:noFill/>
            <a:ln w="9525">
              <a:solidFill>
                <a:schemeClr val="tx1">
                  <a:lumMod val="100000"/>
                  <a:lumOff val="0"/>
                </a:schemeClr>
              </a:solidFill>
              <a:round/>
              <a:headEnd/>
              <a:tailEnd type="triangle" w="med" len="med"/>
            </a:ln>
            <a:extLst>
              <a:ext uri="{909E8E84-426E-40DD-AFC4-6F175D3DCCD1}">
                <a14:hiddenFill xmlns:a14="http://schemas.microsoft.com/office/drawing/2010/main">
                  <a:noFill/>
                </a14:hiddenFill>
              </a:ext>
            </a:extLst>
          </p:spPr>
        </p:cxnSp>
        <p:sp>
          <p:nvSpPr>
            <p:cNvPr id="127" name="矩形 126"/>
            <p:cNvSpPr>
              <a:spLocks noChangeArrowheads="1"/>
            </p:cNvSpPr>
            <p:nvPr/>
          </p:nvSpPr>
          <p:spPr bwMode="auto">
            <a:xfrm>
              <a:off x="161901" y="1255900"/>
              <a:ext cx="252002" cy="252000"/>
            </a:xfrm>
            <a:prstGeom prst="rect">
              <a:avLst/>
            </a:prstGeom>
            <a:noFill/>
            <a:ln w="25400">
              <a:solidFill>
                <a:schemeClr val="bg1">
                  <a:lumMod val="100000"/>
                  <a:lumOff val="0"/>
                </a:schemeClr>
              </a:solidFill>
              <a:miter lim="800000"/>
              <a:headEnd/>
              <a:tailEnd/>
            </a:ln>
            <a:extLst>
              <a:ext uri="{909E8E84-426E-40DD-AFC4-6F175D3DCCD1}">
                <a14:hiddenFill xmlns:a14="http://schemas.microsoft.com/office/drawing/2010/main">
                  <a:solidFill>
                    <a:srgbClr val="FFFFFF"/>
                  </a:solidFill>
                </a14:hiddenFill>
              </a:ext>
            </a:extLst>
          </p:spPr>
          <p:txBody>
            <a:bodyPr rot="0" vert="eaVert" wrap="square" lIns="91440" tIns="45720" rIns="91440" bIns="45720" anchor="ctr" anchorCtr="0" upright="1">
              <a:noAutofit/>
            </a:bodyPr>
            <a:lstStyle/>
            <a:p>
              <a:pPr algn="just">
                <a:spcAft>
                  <a:spcPts val="0"/>
                </a:spcAft>
              </a:pPr>
              <a:r>
                <a:rPr lang="zh-CN" sz="1200">
                  <a:solidFill>
                    <a:srgbClr val="000000"/>
                  </a:solidFill>
                  <a:effectLst/>
                  <a:latin typeface="宋体"/>
                  <a:cs typeface="Times New Roman"/>
                </a:rPr>
                <a:t>…</a:t>
              </a:r>
              <a:endParaRPr lang="zh-CN" sz="1200">
                <a:effectLst/>
                <a:latin typeface="宋体"/>
                <a:cs typeface="宋体"/>
              </a:endParaRPr>
            </a:p>
          </p:txBody>
        </p:sp>
        <p:sp>
          <p:nvSpPr>
            <p:cNvPr id="128" name="矩形 127"/>
            <p:cNvSpPr>
              <a:spLocks noChangeArrowheads="1"/>
            </p:cNvSpPr>
            <p:nvPr/>
          </p:nvSpPr>
          <p:spPr bwMode="auto">
            <a:xfrm>
              <a:off x="2210019" y="1256500"/>
              <a:ext cx="252002" cy="251400"/>
            </a:xfrm>
            <a:prstGeom prst="rect">
              <a:avLst/>
            </a:prstGeom>
            <a:noFill/>
            <a:ln w="25400">
              <a:solidFill>
                <a:schemeClr val="bg1">
                  <a:lumMod val="100000"/>
                  <a:lumOff val="0"/>
                </a:schemeClr>
              </a:solidFill>
              <a:miter lim="800000"/>
              <a:headEnd/>
              <a:tailEnd/>
            </a:ln>
            <a:extLst>
              <a:ext uri="{909E8E84-426E-40DD-AFC4-6F175D3DCCD1}">
                <a14:hiddenFill xmlns:a14="http://schemas.microsoft.com/office/drawing/2010/main">
                  <a:solidFill>
                    <a:srgbClr val="FFFFFF"/>
                  </a:solidFill>
                </a14:hiddenFill>
              </a:ext>
            </a:extLst>
          </p:spPr>
          <p:txBody>
            <a:bodyPr rot="0" vert="eaVert" wrap="square" lIns="91440" tIns="45720" rIns="91440" bIns="45720" anchor="ctr" anchorCtr="0" upright="1">
              <a:noAutofit/>
            </a:bodyPr>
            <a:lstStyle/>
            <a:p>
              <a:pPr algn="just">
                <a:spcAft>
                  <a:spcPts val="0"/>
                </a:spcAft>
              </a:pPr>
              <a:r>
                <a:rPr lang="zh-CN" sz="1200">
                  <a:solidFill>
                    <a:srgbClr val="000000"/>
                  </a:solidFill>
                  <a:effectLst/>
                  <a:latin typeface="宋体"/>
                  <a:cs typeface="Times New Roman"/>
                </a:rPr>
                <a:t>…</a:t>
              </a:r>
              <a:endParaRPr lang="zh-CN" sz="1200">
                <a:effectLst/>
                <a:latin typeface="宋体"/>
                <a:cs typeface="宋体"/>
              </a:endParaRPr>
            </a:p>
          </p:txBody>
        </p:sp>
        <p:sp>
          <p:nvSpPr>
            <p:cNvPr id="129" name="矩形 128"/>
            <p:cNvSpPr>
              <a:spLocks noChangeArrowheads="1"/>
            </p:cNvSpPr>
            <p:nvPr/>
          </p:nvSpPr>
          <p:spPr bwMode="auto">
            <a:xfrm>
              <a:off x="846407" y="1446500"/>
              <a:ext cx="251402" cy="251400"/>
            </a:xfrm>
            <a:prstGeom prst="rect">
              <a:avLst/>
            </a:prstGeom>
            <a:noFill/>
            <a:ln w="25400">
              <a:solidFill>
                <a:schemeClr val="bg1">
                  <a:lumMod val="100000"/>
                  <a:lumOff val="0"/>
                </a:schemeClr>
              </a:solidFill>
              <a:miter lim="800000"/>
              <a:headEnd/>
              <a:tailEnd/>
            </a:ln>
            <a:extLst>
              <a:ext uri="{909E8E84-426E-40DD-AFC4-6F175D3DCCD1}">
                <a14:hiddenFill xmlns:a14="http://schemas.microsoft.com/office/drawing/2010/main">
                  <a:solidFill>
                    <a:srgbClr val="FFFFFF"/>
                  </a:solidFill>
                </a14:hiddenFill>
              </a:ext>
            </a:extLst>
          </p:spPr>
          <p:txBody>
            <a:bodyPr rot="0" vert="eaVert" wrap="square" lIns="91440" tIns="45720" rIns="91440" bIns="45720" anchor="ctr" anchorCtr="0" upright="1">
              <a:noAutofit/>
            </a:bodyPr>
            <a:lstStyle/>
            <a:p>
              <a:pPr algn="just">
                <a:spcAft>
                  <a:spcPts val="0"/>
                </a:spcAft>
              </a:pPr>
              <a:r>
                <a:rPr lang="zh-CN" sz="1200">
                  <a:solidFill>
                    <a:srgbClr val="000000"/>
                  </a:solidFill>
                  <a:effectLst/>
                  <a:latin typeface="宋体"/>
                  <a:cs typeface="Times New Roman"/>
                </a:rPr>
                <a:t>…</a:t>
              </a:r>
              <a:endParaRPr lang="zh-CN" sz="1200">
                <a:effectLst/>
                <a:latin typeface="宋体"/>
                <a:cs typeface="宋体"/>
              </a:endParaRPr>
            </a:p>
          </p:txBody>
        </p:sp>
        <p:sp>
          <p:nvSpPr>
            <p:cNvPr id="130" name="矩形 129"/>
            <p:cNvSpPr>
              <a:spLocks noChangeArrowheads="1"/>
            </p:cNvSpPr>
            <p:nvPr/>
          </p:nvSpPr>
          <p:spPr bwMode="auto">
            <a:xfrm>
              <a:off x="1523013" y="1441400"/>
              <a:ext cx="251402" cy="251400"/>
            </a:xfrm>
            <a:prstGeom prst="rect">
              <a:avLst/>
            </a:prstGeom>
            <a:noFill/>
            <a:ln w="25400">
              <a:solidFill>
                <a:schemeClr val="bg1">
                  <a:lumMod val="100000"/>
                  <a:lumOff val="0"/>
                </a:schemeClr>
              </a:solidFill>
              <a:miter lim="800000"/>
              <a:headEnd/>
              <a:tailEnd/>
            </a:ln>
            <a:extLst>
              <a:ext uri="{909E8E84-426E-40DD-AFC4-6F175D3DCCD1}">
                <a14:hiddenFill xmlns:a14="http://schemas.microsoft.com/office/drawing/2010/main">
                  <a:solidFill>
                    <a:srgbClr val="FFFFFF"/>
                  </a:solidFill>
                </a14:hiddenFill>
              </a:ext>
            </a:extLst>
          </p:spPr>
          <p:txBody>
            <a:bodyPr rot="0" vert="eaVert" wrap="square" lIns="91440" tIns="45720" rIns="91440" bIns="45720" anchor="ctr" anchorCtr="0" upright="1">
              <a:noAutofit/>
            </a:bodyPr>
            <a:lstStyle/>
            <a:p>
              <a:pPr algn="just">
                <a:spcAft>
                  <a:spcPts val="0"/>
                </a:spcAft>
              </a:pPr>
              <a:r>
                <a:rPr lang="zh-CN" sz="1200">
                  <a:solidFill>
                    <a:srgbClr val="000000"/>
                  </a:solidFill>
                  <a:effectLst/>
                  <a:latin typeface="宋体"/>
                  <a:cs typeface="Times New Roman"/>
                </a:rPr>
                <a:t>…</a:t>
              </a:r>
              <a:endParaRPr lang="zh-CN" sz="1200">
                <a:effectLst/>
                <a:latin typeface="宋体"/>
                <a:cs typeface="宋体"/>
              </a:endParaRPr>
            </a:p>
          </p:txBody>
        </p:sp>
        <p:sp>
          <p:nvSpPr>
            <p:cNvPr id="131" name="矩形 130"/>
            <p:cNvSpPr>
              <a:spLocks noChangeArrowheads="1"/>
            </p:cNvSpPr>
            <p:nvPr/>
          </p:nvSpPr>
          <p:spPr bwMode="auto">
            <a:xfrm>
              <a:off x="76201" y="2038300"/>
              <a:ext cx="676206"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pPr algn="ctr">
                <a:spcAft>
                  <a:spcPts val="0"/>
                </a:spcAft>
              </a:pPr>
              <a:r>
                <a:rPr lang="zh-CN" sz="1000" kern="100">
                  <a:solidFill>
                    <a:srgbClr val="000000"/>
                  </a:solidFill>
                  <a:effectLst/>
                  <a:latin typeface="Calibri"/>
                  <a:ea typeface="宋体"/>
                  <a:cs typeface="Times New Roman"/>
                </a:rPr>
                <a:t>输入层</a:t>
              </a:r>
              <a:endParaRPr lang="zh-CN" sz="1050" kern="100">
                <a:effectLst/>
                <a:latin typeface="Calibri"/>
                <a:ea typeface="宋体"/>
                <a:cs typeface="Times New Roman"/>
              </a:endParaRPr>
            </a:p>
          </p:txBody>
        </p:sp>
        <p:sp>
          <p:nvSpPr>
            <p:cNvPr id="132" name="矩形 131"/>
            <p:cNvSpPr>
              <a:spLocks noChangeArrowheads="1"/>
            </p:cNvSpPr>
            <p:nvPr/>
          </p:nvSpPr>
          <p:spPr bwMode="auto">
            <a:xfrm>
              <a:off x="1075309" y="2046900"/>
              <a:ext cx="57250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pPr algn="ctr">
                <a:spcAft>
                  <a:spcPts val="0"/>
                </a:spcAft>
              </a:pPr>
              <a:r>
                <a:rPr lang="zh-CN" sz="1000">
                  <a:solidFill>
                    <a:srgbClr val="000000"/>
                  </a:solidFill>
                  <a:effectLst/>
                  <a:latin typeface="宋体"/>
                  <a:cs typeface="Times New Roman"/>
                </a:rPr>
                <a:t>隐层</a:t>
              </a:r>
              <a:endParaRPr lang="zh-CN" sz="1200">
                <a:effectLst/>
                <a:latin typeface="宋体"/>
                <a:cs typeface="宋体"/>
              </a:endParaRPr>
            </a:p>
          </p:txBody>
        </p:sp>
        <p:sp>
          <p:nvSpPr>
            <p:cNvPr id="133" name="矩形 132"/>
            <p:cNvSpPr>
              <a:spLocks noChangeArrowheads="1"/>
            </p:cNvSpPr>
            <p:nvPr/>
          </p:nvSpPr>
          <p:spPr bwMode="auto">
            <a:xfrm>
              <a:off x="2066917" y="2036400"/>
              <a:ext cx="676306"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rot="0" vert="horz" wrap="square" lIns="91440" tIns="45720" rIns="91440" bIns="45720" anchor="ctr" anchorCtr="0" upright="1">
              <a:noAutofit/>
            </a:bodyPr>
            <a:lstStyle/>
            <a:p>
              <a:pPr algn="ctr">
                <a:spcAft>
                  <a:spcPts val="0"/>
                </a:spcAft>
              </a:pPr>
              <a:r>
                <a:rPr lang="zh-CN" sz="1000">
                  <a:solidFill>
                    <a:srgbClr val="000000"/>
                  </a:solidFill>
                  <a:effectLst/>
                  <a:latin typeface="宋体"/>
                  <a:cs typeface="Times New Roman"/>
                </a:rPr>
                <a:t>输出层</a:t>
              </a:r>
              <a:endParaRPr lang="zh-CN" sz="1200">
                <a:effectLst/>
                <a:latin typeface="宋体"/>
                <a:cs typeface="宋体"/>
              </a:endParaRPr>
            </a:p>
          </p:txBody>
        </p:sp>
      </p:grpSp>
    </p:spTree>
    <p:extLst>
      <p:ext uri="{BB962C8B-B14F-4D97-AF65-F5344CB8AC3E}">
        <p14:creationId xmlns:p14="http://schemas.microsoft.com/office/powerpoint/2010/main" val="205314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神经网络</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mc:AlternateContent xmlns:mc="http://schemas.openxmlformats.org/markup-compatibility/2006">
        <mc:Choice xmlns:a14="http://schemas.microsoft.com/office/drawing/2010/main" Requires="a14">
          <p:sp>
            <p:nvSpPr>
              <p:cNvPr id="4" name="内容占位符 2"/>
              <p:cNvSpPr txBox="1">
                <a:spLocks/>
              </p:cNvSpPr>
              <p:nvPr/>
            </p:nvSpPr>
            <p:spPr>
              <a:xfrm>
                <a:off x="721724" y="1174044"/>
                <a:ext cx="10428874" cy="527385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rgbClr val="C00000"/>
                  </a:buClr>
                  <a:buFont typeface="Wingdings" panose="05000000000000000000" pitchFamily="2" charset="2"/>
                  <a:buChar char="n"/>
                </a:pPr>
                <a:r>
                  <a:rPr lang="en-US" altLang="zh-CN" dirty="0" smtClean="0">
                    <a:latin typeface="微软雅黑" panose="020B0503020204020204" pitchFamily="34" charset="-122"/>
                    <a:ea typeface="微软雅黑" panose="020B0503020204020204" pitchFamily="34" charset="-122"/>
                  </a:rPr>
                  <a:t>BP</a:t>
                </a:r>
                <a:r>
                  <a:rPr lang="zh-CN" altLang="en-US" dirty="0" smtClean="0">
                    <a:latin typeface="微软雅黑" panose="020B0503020204020204" pitchFamily="34" charset="-122"/>
                    <a:ea typeface="微软雅黑" panose="020B0503020204020204" pitchFamily="34" charset="-122"/>
                  </a:rPr>
                  <a:t>神经网络模型拓扑结构包括输入层（</a:t>
                </a:r>
                <a:r>
                  <a:rPr lang="en-US" altLang="zh-CN" dirty="0" smtClean="0">
                    <a:latin typeface="微软雅黑" panose="020B0503020204020204" pitchFamily="34" charset="-122"/>
                    <a:ea typeface="微软雅黑" panose="020B0503020204020204" pitchFamily="34" charset="-122"/>
                  </a:rPr>
                  <a:t>input</a:t>
                </a:r>
                <a:r>
                  <a:rPr lang="zh-CN" altLang="en-US" dirty="0" smtClean="0">
                    <a:latin typeface="微软雅黑" panose="020B0503020204020204" pitchFamily="34" charset="-122"/>
                    <a:ea typeface="微软雅黑" panose="020B0503020204020204" pitchFamily="34" charset="-122"/>
                  </a:rPr>
                  <a:t>）、隐层</a:t>
                </a:r>
                <a:r>
                  <a:rPr lang="en-US" altLang="zh-CN" dirty="0" smtClean="0">
                    <a:latin typeface="微软雅黑" panose="020B0503020204020204" pitchFamily="34" charset="-122"/>
                    <a:ea typeface="微软雅黑" panose="020B0503020204020204" pitchFamily="34" charset="-122"/>
                  </a:rPr>
                  <a:t>(hide layer)</a:t>
                </a:r>
                <a:r>
                  <a:rPr lang="zh-CN" altLang="en-US" dirty="0" smtClean="0">
                    <a:latin typeface="微软雅黑" panose="020B0503020204020204" pitchFamily="34" charset="-122"/>
                    <a:ea typeface="微软雅黑" panose="020B0503020204020204" pitchFamily="34" charset="-122"/>
                  </a:rPr>
                  <a:t>和输出层</a:t>
                </a:r>
                <a:r>
                  <a:rPr lang="en-US" altLang="zh-CN" dirty="0" smtClean="0">
                    <a:latin typeface="微软雅黑" panose="020B0503020204020204" pitchFamily="34" charset="-122"/>
                    <a:ea typeface="微软雅黑" panose="020B0503020204020204" pitchFamily="34" charset="-122"/>
                  </a:rPr>
                  <a:t>(output layer)</a:t>
                </a:r>
                <a:r>
                  <a:rPr lang="zh-CN" altLang="en-US" dirty="0" smtClean="0">
                    <a:latin typeface="微软雅黑" panose="020B0503020204020204" pitchFamily="34" charset="-122"/>
                    <a:ea typeface="微软雅黑" panose="020B0503020204020204" pitchFamily="34" charset="-122"/>
                  </a:rPr>
                  <a:t>。输入层神经元的个数由样本属性的维度决定，输出层神经元的个数由样本分类个数决定。隐藏层的层数和每层的神经元个数由用户指定。每一层包含若干个神经元，每个神经元包含一个阈值 </a:t>
                </a:r>
                <a14:m>
                  <m:oMath xmlns:m="http://schemas.openxmlformats.org/officeDocument/2006/math">
                    <m:sSub>
                      <m:sSubPr>
                        <m:ctrlPr>
                          <a:rPr lang="en-US" altLang="zh-CN" i="1" smtClean="0">
                            <a:latin typeface="Cambria Math"/>
                          </a:rPr>
                        </m:ctrlPr>
                      </m:sSubPr>
                      <m:e>
                        <m:r>
                          <a:rPr lang="zh-CN" altLang="en-US" i="1">
                            <a:latin typeface="Cambria Math"/>
                          </a:rPr>
                          <m:t>𝜃</m:t>
                        </m:r>
                      </m:e>
                      <m:sub>
                        <m:r>
                          <a:rPr lang="en-US" altLang="zh-CN" b="0" i="1" smtClean="0">
                            <a:latin typeface="Cambria Math"/>
                          </a:rPr>
                          <m:t>𝑗</m:t>
                        </m:r>
                      </m:sub>
                    </m:sSub>
                  </m:oMath>
                </a14:m>
                <a:r>
                  <a:rPr lang="zh-CN" altLang="en-US" dirty="0" smtClean="0">
                    <a:latin typeface="微软雅黑" panose="020B0503020204020204" pitchFamily="34" charset="-122"/>
                    <a:ea typeface="微软雅黑" panose="020B0503020204020204" pitchFamily="34" charset="-122"/>
                  </a:rPr>
                  <a:t>，用来改变神经元的活性。网络中的弧线表示前一层神经元和后一层神经元之间的权值 </a:t>
                </a:r>
                <a14:m>
                  <m:oMath xmlns:m="http://schemas.openxmlformats.org/officeDocument/2006/math">
                    <m:sSub>
                      <m:sSubPr>
                        <m:ctrlPr>
                          <a:rPr lang="en-US" altLang="zh-CN" i="1">
                            <a:latin typeface="Cambria Math"/>
                          </a:rPr>
                        </m:ctrlPr>
                      </m:sSubPr>
                      <m:e>
                        <m:r>
                          <a:rPr lang="en-US" altLang="zh-CN" b="0" i="1" smtClean="0">
                            <a:latin typeface="Cambria Math"/>
                          </a:rPr>
                          <m:t>𝑤</m:t>
                        </m:r>
                      </m:e>
                      <m:sub>
                        <m:r>
                          <a:rPr lang="en-US" altLang="zh-CN" b="0" i="1" smtClean="0">
                            <a:latin typeface="Cambria Math"/>
                          </a:rPr>
                          <m:t>𝑖</m:t>
                        </m:r>
                        <m:r>
                          <a:rPr lang="en-US" altLang="zh-CN" i="1">
                            <a:latin typeface="Cambria Math"/>
                          </a:rPr>
                          <m:t>𝑗</m:t>
                        </m:r>
                      </m:sub>
                    </m:sSub>
                  </m:oMath>
                </a14:m>
                <a:r>
                  <a:rPr lang="zh-CN" altLang="en-US" dirty="0" smtClean="0">
                    <a:latin typeface="微软雅黑" panose="020B0503020204020204" pitchFamily="34" charset="-122"/>
                    <a:ea typeface="微软雅黑" panose="020B0503020204020204" pitchFamily="34" charset="-122"/>
                  </a:rPr>
                  <a:t> 。每个神经元都有输入和输出。输入层的输入和输出都是训练样本的属性值。</a:t>
                </a:r>
              </a:p>
              <a:p>
                <a:pPr>
                  <a:lnSpc>
                    <a:spcPct val="120000"/>
                  </a:lnSpc>
                  <a:buClr>
                    <a:srgbClr val="C00000"/>
                  </a:buClr>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对于隐藏层和输出层的输入</a:t>
                </a:r>
                <a:r>
                  <a:rPr lang="en-US" altLang="zh-CN" dirty="0" smtClean="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a:rPr>
                        </m:ctrlPr>
                      </m:sSubPr>
                      <m:e>
                        <m:r>
                          <a:rPr lang="en-US" altLang="zh-CN" b="0" i="1" smtClean="0">
                            <a:latin typeface="Cambria Math"/>
                          </a:rPr>
                          <m:t>𝐼</m:t>
                        </m:r>
                      </m:e>
                      <m:sub>
                        <m:r>
                          <a:rPr lang="en-US" altLang="zh-CN" i="1">
                            <a:latin typeface="Cambria Math"/>
                          </a:rPr>
                          <m:t>𝑗</m:t>
                        </m:r>
                      </m:sub>
                    </m:sSub>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𝑖</m:t>
                        </m:r>
                      </m:sub>
                      <m:sup/>
                      <m:e>
                        <m:sSub>
                          <m:sSubPr>
                            <m:ctrlPr>
                              <a:rPr lang="en-US" altLang="zh-CN" i="1">
                                <a:latin typeface="Cambria Math"/>
                              </a:rPr>
                            </m:ctrlPr>
                          </m:sSubPr>
                          <m:e>
                            <m:r>
                              <a:rPr lang="en-US" altLang="zh-CN" i="1">
                                <a:latin typeface="Cambria Math"/>
                              </a:rPr>
                              <m:t>𝑤</m:t>
                            </m:r>
                          </m:e>
                          <m:sub>
                            <m:r>
                              <a:rPr lang="en-US" altLang="zh-CN" i="1">
                                <a:latin typeface="Cambria Math"/>
                              </a:rPr>
                              <m:t>𝑖</m:t>
                            </m:r>
                            <m:r>
                              <a:rPr lang="en-US" altLang="zh-CN" i="1">
                                <a:latin typeface="Cambria Math"/>
                              </a:rPr>
                              <m:t>𝑗</m:t>
                            </m:r>
                          </m:sub>
                        </m:sSub>
                        <m:sSub>
                          <m:sSubPr>
                            <m:ctrlPr>
                              <a:rPr lang="en-US" altLang="zh-CN" i="1">
                                <a:latin typeface="Cambria Math"/>
                              </a:rPr>
                            </m:ctrlPr>
                          </m:sSubPr>
                          <m:e>
                            <m:r>
                              <a:rPr lang="en-US" altLang="zh-CN" b="0" i="1" smtClean="0">
                                <a:latin typeface="Cambria Math"/>
                              </a:rPr>
                              <m:t>𝑂</m:t>
                            </m:r>
                          </m:e>
                          <m:sub>
                            <m:r>
                              <a:rPr lang="en-US" altLang="zh-CN" i="1">
                                <a:latin typeface="Cambria Math"/>
                              </a:rPr>
                              <m:t>𝑖</m:t>
                            </m:r>
                          </m:sub>
                        </m:sSub>
                        <m:r>
                          <a:rPr lang="en-US" altLang="zh-CN" b="0" i="1" smtClean="0">
                            <a:latin typeface="Cambria Math"/>
                          </a:rPr>
                          <m:t>+</m:t>
                        </m:r>
                        <m:sSub>
                          <m:sSubPr>
                            <m:ctrlPr>
                              <a:rPr lang="en-US" altLang="zh-CN" i="1">
                                <a:latin typeface="Cambria Math"/>
                              </a:rPr>
                            </m:ctrlPr>
                          </m:sSubPr>
                          <m:e>
                            <m:r>
                              <a:rPr lang="zh-CN" altLang="en-US" i="1">
                                <a:latin typeface="Cambria Math"/>
                              </a:rPr>
                              <m:t>𝜃</m:t>
                            </m:r>
                          </m:e>
                          <m:sub>
                            <m:r>
                              <a:rPr lang="en-US" altLang="zh-CN" i="1">
                                <a:latin typeface="Cambria Math"/>
                              </a:rPr>
                              <m:t>𝑗</m:t>
                            </m:r>
                          </m:sub>
                        </m:sSub>
                      </m:e>
                    </m:nary>
                  </m:oMath>
                </a14:m>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i="1">
                            <a:latin typeface="Cambria Math"/>
                          </a:rPr>
                        </m:ctrlPr>
                      </m:sSubPr>
                      <m:e>
                        <m:r>
                          <a:rPr lang="en-US" altLang="zh-CN" i="1">
                            <a:latin typeface="Cambria Math"/>
                          </a:rPr>
                          <m:t>𝑤</m:t>
                        </m:r>
                      </m:e>
                      <m:sub>
                        <m:r>
                          <a:rPr lang="en-US" altLang="zh-CN" i="1">
                            <a:latin typeface="Cambria Math"/>
                          </a:rPr>
                          <m:t>𝑖</m:t>
                        </m:r>
                        <m:r>
                          <a:rPr lang="en-US" altLang="zh-CN" i="1">
                            <a:latin typeface="Cambria Math"/>
                          </a:rPr>
                          <m:t>𝑗</m:t>
                        </m:r>
                      </m:sub>
                    </m:sSub>
                  </m:oMath>
                </a14:m>
                <a:r>
                  <a:rPr lang="zh-CN" altLang="en-US" dirty="0" smtClean="0">
                    <a:latin typeface="微软雅黑" panose="020B0503020204020204" pitchFamily="34" charset="-122"/>
                    <a:ea typeface="微软雅黑" panose="020B0503020204020204" pitchFamily="34" charset="-122"/>
                  </a:rPr>
                  <a:t> 是由上一层的单元</a:t>
                </a:r>
                <a:r>
                  <a:rPr lang="en-US" altLang="zh-CN" i="1" dirty="0" err="1" smtClean="0">
                    <a:latin typeface="Times New Roman" panose="02020603050405020304" pitchFamily="18" charset="0"/>
                    <a:cs typeface="Times New Roman" panose="02020603050405020304" pitchFamily="18" charset="0"/>
                  </a:rPr>
                  <a:t>i</a:t>
                </a:r>
                <a:r>
                  <a:rPr lang="zh-CN" altLang="en-US" dirty="0" smtClean="0">
                    <a:latin typeface="微软雅黑" panose="020B0503020204020204" pitchFamily="34" charset="-122"/>
                    <a:ea typeface="微软雅黑" panose="020B0503020204020204" pitchFamily="34" charset="-122"/>
                  </a:rPr>
                  <a:t>到单元</a:t>
                </a:r>
                <a:r>
                  <a:rPr lang="en-US" altLang="zh-CN" i="1" dirty="0" smtClean="0">
                    <a:latin typeface="Times New Roman" panose="02020603050405020304" pitchFamily="18" charset="0"/>
                    <a:cs typeface="Times New Roman" panose="02020603050405020304" pitchFamily="18" charset="0"/>
                  </a:rPr>
                  <a:t>j</a:t>
                </a:r>
                <a:r>
                  <a:rPr lang="zh-CN" altLang="en-US" dirty="0" smtClean="0">
                    <a:latin typeface="微软雅黑" panose="020B0503020204020204" pitchFamily="34" charset="-122"/>
                    <a:ea typeface="微软雅黑" panose="020B0503020204020204" pitchFamily="34" charset="-122"/>
                  </a:rPr>
                  <a:t>的连接的权；</a:t>
                </a:r>
                <a14:m>
                  <m:oMath xmlns:m="http://schemas.openxmlformats.org/officeDocument/2006/math">
                    <m:sSub>
                      <m:sSubPr>
                        <m:ctrlPr>
                          <a:rPr lang="en-US" altLang="zh-CN" i="1">
                            <a:latin typeface="Cambria Math"/>
                          </a:rPr>
                        </m:ctrlPr>
                      </m:sSubPr>
                      <m:e>
                        <m:r>
                          <a:rPr lang="en-US" altLang="zh-CN" i="1">
                            <a:latin typeface="Cambria Math"/>
                          </a:rPr>
                          <m:t>𝑂</m:t>
                        </m:r>
                      </m:e>
                      <m:sub>
                        <m:r>
                          <a:rPr lang="en-US" altLang="zh-CN" i="1">
                            <a:latin typeface="Cambria Math"/>
                          </a:rPr>
                          <m:t>𝑖</m:t>
                        </m:r>
                      </m:sub>
                    </m:sSub>
                  </m:oMath>
                </a14:m>
                <a:r>
                  <a:rPr lang="zh-CN" altLang="en-US" dirty="0" smtClean="0">
                    <a:latin typeface="微软雅黑" panose="020B0503020204020204" pitchFamily="34" charset="-122"/>
                    <a:ea typeface="微软雅黑" panose="020B0503020204020204" pitchFamily="34" charset="-122"/>
                  </a:rPr>
                  <a:t>是上一层的单元</a:t>
                </a:r>
                <a:r>
                  <a:rPr lang="zh-CN" altLang="en-US" i="1" dirty="0" smtClean="0">
                    <a:latin typeface="微软雅黑" panose="020B0503020204020204" pitchFamily="34" charset="-122"/>
                    <a:ea typeface="微软雅黑" panose="020B0503020204020204" pitchFamily="34" charset="-122"/>
                  </a:rPr>
                  <a:t> </a:t>
                </a:r>
                <a:r>
                  <a:rPr lang="en-US" altLang="zh-CN" i="1" dirty="0" err="1" smtClean="0">
                    <a:latin typeface="Times New Roman" panose="02020603050405020304" pitchFamily="18" charset="0"/>
                    <a:cs typeface="Times New Roman" panose="02020603050405020304" pitchFamily="18" charset="0"/>
                  </a:rPr>
                  <a:t>i</a:t>
                </a:r>
                <a:r>
                  <a:rPr lang="en-US" altLang="zh-CN" i="1"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的输出；而</a:t>
                </a:r>
                <a14:m>
                  <m:oMath xmlns:m="http://schemas.openxmlformats.org/officeDocument/2006/math">
                    <m:sSub>
                      <m:sSubPr>
                        <m:ctrlPr>
                          <a:rPr lang="en-US" altLang="zh-CN" i="1">
                            <a:latin typeface="Cambria Math"/>
                          </a:rPr>
                        </m:ctrlPr>
                      </m:sSubPr>
                      <m:e>
                        <m:r>
                          <a:rPr lang="zh-CN" altLang="en-US" i="1">
                            <a:latin typeface="Cambria Math"/>
                          </a:rPr>
                          <m:t>𝜃</m:t>
                        </m:r>
                      </m:e>
                      <m:sub>
                        <m:r>
                          <a:rPr lang="en-US" altLang="zh-CN" i="1">
                            <a:latin typeface="Cambria Math"/>
                          </a:rPr>
                          <m:t>𝑗</m:t>
                        </m:r>
                      </m:sub>
                    </m:sSub>
                  </m:oMath>
                </a14:m>
                <a:r>
                  <a:rPr lang="zh-CN" altLang="en-US" dirty="0" smtClean="0">
                    <a:latin typeface="微软雅黑" panose="020B0503020204020204" pitchFamily="34" charset="-122"/>
                    <a:ea typeface="微软雅黑" panose="020B0503020204020204" pitchFamily="34" charset="-122"/>
                  </a:rPr>
                  <a:t>是单元 </a:t>
                </a:r>
                <a:r>
                  <a:rPr lang="en-US" altLang="zh-CN" i="1" dirty="0" smtClean="0">
                    <a:latin typeface="Times New Roman" panose="02020603050405020304" pitchFamily="18" charset="0"/>
                    <a:cs typeface="Times New Roman" panose="02020603050405020304" pitchFamily="18" charset="0"/>
                  </a:rPr>
                  <a:t>j</a:t>
                </a:r>
                <a:r>
                  <a:rPr lang="zh-CN" altLang="en-US" dirty="0" smtClean="0">
                    <a:latin typeface="微软雅黑" panose="020B0503020204020204" pitchFamily="34" charset="-122"/>
                    <a:ea typeface="微软雅黑" panose="020B0503020204020204" pitchFamily="34" charset="-122"/>
                  </a:rPr>
                  <a:t>的阈值。</a:t>
                </a:r>
                <a:endParaRPr lang="en-US" altLang="zh-CN" dirty="0" smtClean="0">
                  <a:latin typeface="微软雅黑" panose="020B0503020204020204" pitchFamily="34" charset="-122"/>
                  <a:ea typeface="微软雅黑" panose="020B0503020204020204" pitchFamily="34" charset="-122"/>
                </a:endParaRPr>
              </a:p>
              <a:p>
                <a:pPr>
                  <a:lnSpc>
                    <a:spcPct val="120000"/>
                  </a:lnSpc>
                  <a:buClr>
                    <a:srgbClr val="C00000"/>
                  </a:buClr>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神经网络中神经元的输出是经由激活函数计算得到的。该函数用符号表现单元代表的神经元活性。神经元的输出为（以</a:t>
                </a:r>
                <a:r>
                  <a:rPr lang="en-US" altLang="zh-CN" dirty="0" err="1" smtClean="0">
                    <a:latin typeface="微软雅黑" panose="020B0503020204020204" pitchFamily="34" charset="-122"/>
                    <a:ea typeface="微软雅黑" panose="020B0503020204020204" pitchFamily="34" charset="-122"/>
                  </a:rPr>
                  <a:t>simoid</a:t>
                </a:r>
                <a:r>
                  <a:rPr lang="zh-CN" altLang="en-US" dirty="0" smtClean="0">
                    <a:latin typeface="微软雅黑" panose="020B0503020204020204" pitchFamily="34" charset="-122"/>
                    <a:ea typeface="微软雅黑" panose="020B0503020204020204" pitchFamily="34" charset="-122"/>
                  </a:rPr>
                  <a:t>函数激活函数为例）：</a:t>
                </a:r>
                <a:endParaRPr lang="en-US" altLang="zh-CN" dirty="0" smtClean="0">
                  <a:latin typeface="微软雅黑" panose="020B0503020204020204" pitchFamily="34" charset="-122"/>
                  <a:ea typeface="微软雅黑" panose="020B0503020204020204" pitchFamily="34" charset="-122"/>
                </a:endParaRPr>
              </a:p>
              <a:p>
                <a:pPr marL="0" indent="0">
                  <a:lnSpc>
                    <a:spcPct val="120000"/>
                  </a:lnSpc>
                  <a:buClr>
                    <a:srgbClr val="C00000"/>
                  </a:buClr>
                  <a:buNone/>
                </a:pPr>
                <a14:m>
                  <m:oMathPara xmlns:m="http://schemas.openxmlformats.org/officeDocument/2006/math">
                    <m:oMathParaPr>
                      <m:jc m:val="centerGroup"/>
                    </m:oMathParaPr>
                    <m:oMath xmlns:m="http://schemas.openxmlformats.org/officeDocument/2006/math">
                      <m:sSub>
                        <m:sSubPr>
                          <m:ctrlPr>
                            <a:rPr lang="en-US" altLang="zh-CN" i="1">
                              <a:latin typeface="Cambria Math"/>
                            </a:rPr>
                          </m:ctrlPr>
                        </m:sSubPr>
                        <m:e>
                          <m:r>
                            <a:rPr lang="en-US" altLang="zh-CN" i="1">
                              <a:latin typeface="Cambria Math"/>
                            </a:rPr>
                            <m:t>𝑂</m:t>
                          </m:r>
                        </m:e>
                        <m:sub>
                          <m:r>
                            <a:rPr lang="en-US" altLang="zh-CN" b="0" i="1" smtClean="0">
                              <a:latin typeface="Cambria Math"/>
                            </a:rPr>
                            <m:t>𝑗</m:t>
                          </m:r>
                        </m:sub>
                      </m:sSub>
                      <m:r>
                        <a:rPr lang="en-US" altLang="zh-CN" b="0" i="1" smtClean="0">
                          <a:latin typeface="Cambria Math"/>
                        </a:rPr>
                        <m:t>=</m:t>
                      </m:r>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1+</m:t>
                          </m:r>
                          <m:sSup>
                            <m:sSupPr>
                              <m:ctrlPr>
                                <a:rPr lang="en-US" altLang="zh-CN" b="0" i="1" smtClean="0">
                                  <a:latin typeface="Cambria Math"/>
                                </a:rPr>
                              </m:ctrlPr>
                            </m:sSupPr>
                            <m:e>
                              <m:r>
                                <a:rPr lang="en-US" altLang="zh-CN" b="0" i="1" smtClean="0">
                                  <a:latin typeface="Cambria Math"/>
                                </a:rPr>
                                <m:t>𝑒</m:t>
                              </m:r>
                            </m:e>
                            <m:sup>
                              <m:r>
                                <a:rPr lang="en-US" altLang="zh-CN" b="0" i="1" smtClean="0">
                                  <a:latin typeface="Cambria Math"/>
                                </a:rPr>
                                <m:t>−</m:t>
                              </m:r>
                              <m:sSub>
                                <m:sSubPr>
                                  <m:ctrlPr>
                                    <a:rPr lang="en-US" altLang="zh-CN" i="1">
                                      <a:latin typeface="Cambria Math"/>
                                    </a:rPr>
                                  </m:ctrlPr>
                                </m:sSubPr>
                                <m:e>
                                  <m:r>
                                    <a:rPr lang="en-US" altLang="zh-CN" i="1">
                                      <a:latin typeface="Cambria Math"/>
                                    </a:rPr>
                                    <m:t>𝐼</m:t>
                                  </m:r>
                                </m:e>
                                <m:sub>
                                  <m:r>
                                    <a:rPr lang="en-US" altLang="zh-CN" b="0" i="1" smtClean="0">
                                      <a:latin typeface="Cambria Math"/>
                                    </a:rPr>
                                    <m:t>𝑖</m:t>
                                  </m:r>
                                </m:sub>
                              </m:sSub>
                            </m:sup>
                          </m:sSup>
                        </m:den>
                      </m:f>
                    </m:oMath>
                  </m:oMathPara>
                </a14:m>
                <a:endParaRPr lang="en-US" altLang="zh-CN" dirty="0" smtClean="0">
                  <a:latin typeface="微软雅黑" panose="020B0503020204020204" pitchFamily="34" charset="-122"/>
                  <a:ea typeface="微软雅黑" panose="020B0503020204020204" pitchFamily="34" charset="-122"/>
                </a:endParaRPr>
              </a:p>
              <a:p>
                <a:pPr>
                  <a:lnSpc>
                    <a:spcPct val="120000"/>
                  </a:lnSpc>
                  <a:buClr>
                    <a:srgbClr val="C00000"/>
                  </a:buClr>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除此之外，神经网络中有一个学习率的概念，通常取</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之间的值，并有助于找到全局最小。如果学习率太小，学习将进行得很慢。如果学习率太大，可能出现在不适当的解之间摆动。</a:t>
                </a:r>
                <a:endParaRPr lang="zh-CN" altLang="en-US" dirty="0">
                  <a:latin typeface="微软雅黑" panose="020B0503020204020204" pitchFamily="34" charset="-122"/>
                  <a:ea typeface="微软雅黑" panose="020B0503020204020204" pitchFamily="34" charset="-122"/>
                </a:endParaRPr>
              </a:p>
            </p:txBody>
          </p:sp>
        </mc:Choice>
        <mc:Fallback>
          <p:sp>
            <p:nvSpPr>
              <p:cNvPr id="4" name="内容占位符 2"/>
              <p:cNvSpPr txBox="1">
                <a:spLocks noRot="1" noChangeAspect="1" noMove="1" noResize="1" noEditPoints="1" noAdjustHandles="1" noChangeArrowheads="1" noChangeShapeType="1" noTextEdit="1"/>
              </p:cNvSpPr>
              <p:nvPr/>
            </p:nvSpPr>
            <p:spPr>
              <a:xfrm>
                <a:off x="721724" y="1174044"/>
                <a:ext cx="10428874" cy="5273855"/>
              </a:xfrm>
              <a:prstGeom prst="rect">
                <a:avLst/>
              </a:prstGeom>
              <a:blipFill rotWithShape="1">
                <a:blip r:embed="rId2"/>
                <a:stretch>
                  <a:fillRect l="-468" t="-578" r="-409" b="-1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6198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smtClean="0"/>
              <a:t>– </a:t>
            </a:r>
            <a:r>
              <a:rPr lang="zh-CN" altLang="en-US" dirty="0" smtClean="0"/>
              <a:t>卷积神经网络</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矩形 3"/>
          <p:cNvSpPr/>
          <p:nvPr/>
        </p:nvSpPr>
        <p:spPr>
          <a:xfrm>
            <a:off x="3118262" y="3244334"/>
            <a:ext cx="8263801" cy="1477328"/>
          </a:xfrm>
          <a:prstGeom prst="rect">
            <a:avLst/>
          </a:prstGeom>
        </p:spPr>
        <p:txBody>
          <a:bodyPr wrap="none">
            <a:spAutoFit/>
          </a:bodyPr>
          <a:lstStyle/>
          <a:p>
            <a:r>
              <a:rPr lang="en-US" altLang="zh-CN" dirty="0">
                <a:hlinkClick r:id="rId2"/>
              </a:rPr>
              <a:t>http://</a:t>
            </a:r>
            <a:r>
              <a:rPr lang="en-US" altLang="zh-CN" dirty="0" smtClean="0">
                <a:hlinkClick r:id="rId2"/>
              </a:rPr>
              <a:t>www.qianjia.com/html/2019-04/23_334231.html</a:t>
            </a:r>
            <a:endParaRPr lang="en-US" altLang="zh-CN" dirty="0" smtClean="0"/>
          </a:p>
          <a:p>
            <a:r>
              <a:rPr lang="en-US" altLang="zh-CN" dirty="0">
                <a:hlinkClick r:id="rId3"/>
              </a:rPr>
              <a:t>https://</a:t>
            </a:r>
            <a:r>
              <a:rPr lang="en-US" altLang="zh-CN" dirty="0" smtClean="0">
                <a:hlinkClick r:id="rId3"/>
              </a:rPr>
              <a:t>zhuanlan.zhihu.com/p/34354086</a:t>
            </a:r>
            <a:endParaRPr lang="en-US" altLang="zh-CN" dirty="0" smtClean="0"/>
          </a:p>
          <a:p>
            <a:r>
              <a:rPr lang="en-US" altLang="zh-CN" dirty="0">
                <a:hlinkClick r:id="rId4"/>
              </a:rPr>
              <a:t>http://blog.itpub.net/29829936/viewspace-2648775</a:t>
            </a:r>
            <a:r>
              <a:rPr lang="en-US" altLang="zh-CN" dirty="0" smtClean="0">
                <a:hlinkClick r:id="rId4"/>
              </a:rPr>
              <a:t>/</a:t>
            </a:r>
            <a:endParaRPr lang="en-US" altLang="zh-CN" dirty="0" smtClean="0"/>
          </a:p>
          <a:p>
            <a:r>
              <a:rPr lang="en-US" altLang="zh-CN" dirty="0">
                <a:hlinkClick r:id="rId5"/>
              </a:rPr>
              <a:t>https://</a:t>
            </a:r>
            <a:r>
              <a:rPr lang="en-US" altLang="zh-CN" dirty="0" smtClean="0">
                <a:hlinkClick r:id="rId5"/>
              </a:rPr>
              <a:t>baijiahao.baidu.com/s?id=1578592672625663061&amp;wfr=spider&amp;for=pc</a:t>
            </a:r>
            <a:endParaRPr lang="en-US" altLang="zh-CN" dirty="0" smtClean="0"/>
          </a:p>
          <a:p>
            <a:endParaRPr lang="zh-CN" altLang="en-US" dirty="0"/>
          </a:p>
        </p:txBody>
      </p:sp>
    </p:spTree>
    <p:extLst>
      <p:ext uri="{BB962C8B-B14F-4D97-AF65-F5344CB8AC3E}">
        <p14:creationId xmlns:p14="http://schemas.microsoft.com/office/powerpoint/2010/main" val="1281010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5437386"/>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SVM</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算法是诞生于统计学习界，同时在机器学习界大放光彩的经典算法。</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从某种意义上来说，支持向量机算法是逻辑回归算法的强化：通过给予逻辑回归算法更严格的优化条件，支持向量机算法可以获得比逻辑回归更好的分类界线。</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支持向量机是一种数学成分很浓的机器学习算法（相对的，神经网络则有生物科学成分）。通过支持向量机算法，既可以保持计算效率，又可以获得非常好的分类效果。因此支持向量机在</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90</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年代后期一直占据着机器学习中最核心的地位，基本取代了神经网络算法。直到现在神经网络借着深度学习重新兴起，两者之间才又发生了微妙的平衡转变。</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521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803183" y="973624"/>
            <a:ext cx="6542260" cy="4462760"/>
          </a:xfrm>
          <a:prstGeom prst="rect">
            <a:avLst/>
          </a:prstGeom>
          <a:noFill/>
        </p:spPr>
        <p:txBody>
          <a:bodyPr wrap="square" rtlCol="0">
            <a:spAutoFit/>
          </a:bodyPr>
          <a:lstStyle/>
          <a:p>
            <a:pPr marL="342900" indent="-342900">
              <a:spcBef>
                <a:spcPts val="1200"/>
              </a:spcBef>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支持向量机</a:t>
            </a:r>
            <a:r>
              <a:rPr lang="en-US" altLang="zh-CN" sz="2400" b="1" dirty="0" smtClean="0">
                <a:latin typeface="微软雅黑" panose="020B0503020204020204" pitchFamily="34" charset="-122"/>
                <a:ea typeface="微软雅黑" panose="020B0503020204020204" pitchFamily="34" charset="-122"/>
              </a:rPr>
              <a:t>(SVM)</a:t>
            </a:r>
            <a:r>
              <a:rPr lang="zh-CN" altLang="en-US" sz="2400" b="1" dirty="0" smtClean="0">
                <a:latin typeface="微软雅黑" panose="020B0503020204020204" pitchFamily="34" charset="-122"/>
                <a:ea typeface="微软雅黑" panose="020B0503020204020204" pitchFamily="34" charset="-122"/>
              </a:rPr>
              <a:t>在解决非线性及高维模式识别中表现出许多特有的优势，并能够推广应用到函数拟合等其他机器学习问题中。其属于监督学习</a:t>
            </a:r>
            <a:r>
              <a:rPr lang="zh-CN" altLang="en-US" sz="2400" b="1" dirty="0" smtClean="0">
                <a:latin typeface="微软雅黑" panose="020B0503020204020204" pitchFamily="34" charset="-122"/>
                <a:ea typeface="微软雅黑" panose="020B0503020204020204" pitchFamily="34" charset="-122"/>
              </a:rPr>
              <a:t>模型，既可以用于回归也可以用于分类。</a:t>
            </a:r>
            <a:endParaRPr lang="en-US" altLang="zh-CN" sz="2400" b="1" dirty="0" smtClean="0">
              <a:latin typeface="微软雅黑" panose="020B0503020204020204" pitchFamily="34" charset="-122"/>
              <a:ea typeface="微软雅黑" panose="020B0503020204020204" pitchFamily="34" charset="-122"/>
            </a:endParaRPr>
          </a:p>
          <a:p>
            <a:pPr marL="342900" indent="-342900">
              <a:spcBef>
                <a:spcPts val="1200"/>
              </a:spcBef>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概括的说，</a:t>
            </a:r>
            <a:r>
              <a:rPr lang="en-US" altLang="zh-CN" sz="2400" b="1" dirty="0" smtClean="0">
                <a:latin typeface="微软雅黑" panose="020B0503020204020204" pitchFamily="34" charset="-122"/>
                <a:ea typeface="微软雅黑" panose="020B0503020204020204" pitchFamily="34" charset="-122"/>
              </a:rPr>
              <a:t>SVM</a:t>
            </a:r>
            <a:r>
              <a:rPr lang="zh-CN" altLang="en-US" sz="2400" b="1" dirty="0" smtClean="0">
                <a:latin typeface="微软雅黑" panose="020B0503020204020204" pitchFamily="34" charset="-122"/>
                <a:ea typeface="微软雅黑" panose="020B0503020204020204" pitchFamily="34" charset="-122"/>
              </a:rPr>
              <a:t>就是首先通过用内积函数定义的非线性变换，将输入空间变换到一个高维空间，在这个空间中求最优分类面。</a:t>
            </a:r>
            <a:endParaRPr lang="en-US" altLang="zh-CN" sz="2400" b="1" dirty="0" smtClean="0">
              <a:latin typeface="微软雅黑" panose="020B0503020204020204" pitchFamily="34" charset="-122"/>
              <a:ea typeface="微软雅黑" panose="020B0503020204020204" pitchFamily="34" charset="-122"/>
            </a:endParaRPr>
          </a:p>
          <a:p>
            <a:pPr marL="342900" indent="-342900">
              <a:spcBef>
                <a:spcPts val="1200"/>
              </a:spcBef>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支持向量机可应用在许多领域，包括手写数字识别、对象识别、演说人识别，以及基准时间序列预测检验。</a:t>
            </a:r>
          </a:p>
        </p:txBody>
      </p:sp>
      <p:pic>
        <p:nvPicPr>
          <p:cNvPr id="5" name="图片 4"/>
          <p:cNvPicPr>
            <a:picLocks noChangeAspect="1"/>
          </p:cNvPicPr>
          <p:nvPr/>
        </p:nvPicPr>
        <p:blipFill>
          <a:blip r:embed="rId2"/>
          <a:stretch>
            <a:fillRect/>
          </a:stretch>
        </p:blipFill>
        <p:spPr>
          <a:xfrm>
            <a:off x="7202185" y="2768297"/>
            <a:ext cx="4947521" cy="2760420"/>
          </a:xfrm>
          <a:prstGeom prst="rect">
            <a:avLst/>
          </a:prstGeom>
        </p:spPr>
      </p:pic>
      <p:sp>
        <p:nvSpPr>
          <p:cNvPr id="7" name="TextBox 6"/>
          <p:cNvSpPr txBox="1"/>
          <p:nvPr/>
        </p:nvSpPr>
        <p:spPr>
          <a:xfrm>
            <a:off x="1061156" y="5971822"/>
            <a:ext cx="8026400" cy="646331"/>
          </a:xfrm>
          <a:prstGeom prst="rect">
            <a:avLst/>
          </a:prstGeom>
          <a:noFill/>
        </p:spPr>
        <p:txBody>
          <a:bodyPr wrap="square" rtlCol="0">
            <a:spAutoFit/>
          </a:bodyPr>
          <a:lstStyle/>
          <a:p>
            <a:r>
              <a:rPr lang="en-US" altLang="zh-CN" b="1" dirty="0"/>
              <a:t>SVM</a:t>
            </a:r>
            <a:r>
              <a:rPr lang="zh-CN" altLang="en-US" b="1" dirty="0"/>
              <a:t>原理篇之手撕</a:t>
            </a:r>
            <a:r>
              <a:rPr lang="en-US" altLang="zh-CN" b="1" dirty="0" smtClean="0"/>
              <a:t>SVM</a:t>
            </a:r>
            <a:r>
              <a:rPr lang="zh-CN" altLang="en-US" dirty="0" smtClean="0"/>
              <a:t>：</a:t>
            </a:r>
            <a:r>
              <a:rPr lang="en-US" altLang="zh-CN" dirty="0" smtClean="0"/>
              <a:t>https</a:t>
            </a:r>
            <a:r>
              <a:rPr lang="en-US" altLang="zh-CN" dirty="0"/>
              <a:t>://blog.csdn.net/weixin_39605679/article/details/81170300</a:t>
            </a:r>
            <a:endParaRPr lang="zh-CN" altLang="en-US" dirty="0"/>
          </a:p>
        </p:txBody>
      </p:sp>
    </p:spTree>
    <p:extLst>
      <p:ext uri="{BB962C8B-B14F-4D97-AF65-F5344CB8AC3E}">
        <p14:creationId xmlns:p14="http://schemas.microsoft.com/office/powerpoint/2010/main" val="21225588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791363" y="913953"/>
            <a:ext cx="9864993" cy="3508653"/>
          </a:xfrm>
          <a:prstGeom prst="rect">
            <a:avLst/>
          </a:prstGeom>
          <a:noFill/>
        </p:spPr>
        <p:txBody>
          <a:bodyPr wrap="square" rtlCol="0">
            <a:spAutoFit/>
          </a:bodyPr>
          <a:lstStyle/>
          <a:p>
            <a:pPr>
              <a:spcBef>
                <a:spcPts val="1200"/>
              </a:spcBef>
              <a:buClr>
                <a:srgbClr val="C00000"/>
              </a:buClr>
            </a:pPr>
            <a:r>
              <a:rPr lang="zh-CN" altLang="en-US" sz="2400" b="1" dirty="0">
                <a:latin typeface="微软雅黑" panose="020B0503020204020204" pitchFamily="34" charset="-122"/>
                <a:ea typeface="微软雅黑" panose="020B0503020204020204" pitchFamily="34" charset="-122"/>
              </a:rPr>
              <a:t>支持向量机的基本思想是：</a:t>
            </a:r>
          </a:p>
          <a:p>
            <a:pPr marL="285750" indent="-28575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在线性可分情况下，在原空间寻找两类样本的最优分类超平面。</a:t>
            </a:r>
          </a:p>
          <a:p>
            <a:pPr marL="285750" indent="-28575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在线性不可分的情况下，加入了松弛变量进行分析，在原空间寻找两类样本的最优软间隔的分类超平面</a:t>
            </a:r>
          </a:p>
          <a:p>
            <a:pPr marL="285750" indent="-28575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在非线性的情况下，通过使用松弛变量与核函数，将低维输入空间的样本映射到高维属性空间使其变为线性情况，从而使得在高维属性空间采用线性算法对样本的非线性进行分析成为可能，并在该特征空间中寻找最优分类超平面。</a:t>
            </a:r>
          </a:p>
        </p:txBody>
      </p:sp>
      <p:pic>
        <p:nvPicPr>
          <p:cNvPr id="5" name="图片 4"/>
          <p:cNvPicPr>
            <a:picLocks noChangeAspect="1"/>
          </p:cNvPicPr>
          <p:nvPr/>
        </p:nvPicPr>
        <p:blipFill>
          <a:blip r:embed="rId2"/>
          <a:stretch>
            <a:fillRect/>
          </a:stretch>
        </p:blipFill>
        <p:spPr>
          <a:xfrm>
            <a:off x="5207830" y="4092707"/>
            <a:ext cx="5610225" cy="2276475"/>
          </a:xfrm>
          <a:prstGeom prst="rect">
            <a:avLst/>
          </a:prstGeom>
        </p:spPr>
      </p:pic>
    </p:spTree>
    <p:extLst>
      <p:ext uri="{BB962C8B-B14F-4D97-AF65-F5344CB8AC3E}">
        <p14:creationId xmlns:p14="http://schemas.microsoft.com/office/powerpoint/2010/main" val="260757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机器学习的定义</a:t>
            </a:r>
          </a:p>
        </p:txBody>
      </p:sp>
      <p:sp>
        <p:nvSpPr>
          <p:cNvPr id="3" name="内容占位符 2"/>
          <p:cNvSpPr>
            <a:spLocks noGrp="1"/>
          </p:cNvSpPr>
          <p:nvPr>
            <p:ph sz="quarter" idx="14"/>
          </p:nvPr>
        </p:nvSpPr>
        <p:spPr/>
        <p:txBody>
          <a:bodyPr>
            <a:normAutofit lnSpcReduction="10000"/>
          </a:bodyPr>
          <a:lstStyle/>
          <a:p>
            <a:r>
              <a:rPr lang="en-US" altLang="zh-CN" dirty="0"/>
              <a:t>1</a:t>
            </a:r>
            <a:endParaRPr lang="zh-CN" altLang="en-US" dirty="0"/>
          </a:p>
        </p:txBody>
      </p:sp>
      <p:sp>
        <p:nvSpPr>
          <p:cNvPr id="4" name="TextBox 1"/>
          <p:cNvSpPr txBox="1"/>
          <p:nvPr/>
        </p:nvSpPr>
        <p:spPr>
          <a:xfrm>
            <a:off x="63263" y="1042975"/>
            <a:ext cx="11836400" cy="597921"/>
          </a:xfrm>
          <a:prstGeom prst="rect">
            <a:avLst/>
          </a:prstGeom>
          <a:noFill/>
          <a:effectLst>
            <a:glow rad="127000">
              <a:schemeClr val="bg1"/>
            </a:glow>
          </a:effectLst>
        </p:spPr>
        <p:txBody>
          <a:bodyPr wrap="square" rtlCol="0">
            <a:spAutoFit/>
          </a:bodyPr>
          <a:lstStyle/>
          <a:p>
            <a:pPr marL="806135" lvl="2" defTabSz="914400" eaLnBrk="0" fontAlgn="base" hangingPunct="0">
              <a:lnSpc>
                <a:spcPct val="130000"/>
              </a:lnSpc>
              <a:spcBef>
                <a:spcPct val="20000"/>
              </a:spcBef>
              <a:spcAft>
                <a:spcPct val="0"/>
              </a:spcAft>
              <a:buClr>
                <a:srgbClr val="00B050"/>
              </a:buClr>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三个关键词：算法、经验、性能</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924927" y="1933594"/>
            <a:ext cx="5390416" cy="1951925"/>
          </a:xfrm>
          <a:prstGeom prst="rect">
            <a:avLst/>
          </a:prstGeom>
        </p:spPr>
      </p:pic>
      <p:sp>
        <p:nvSpPr>
          <p:cNvPr id="6" name="TextBox 1"/>
          <p:cNvSpPr txBox="1"/>
          <p:nvPr/>
        </p:nvSpPr>
        <p:spPr>
          <a:xfrm>
            <a:off x="63263" y="4178217"/>
            <a:ext cx="11836400" cy="1754326"/>
          </a:xfrm>
          <a:prstGeom prst="rect">
            <a:avLst/>
          </a:prstGeom>
          <a:noFill/>
          <a:effectLst>
            <a:glow rad="127000">
              <a:schemeClr val="bg1"/>
            </a:glow>
          </a:effectLst>
        </p:spPr>
        <p:txBody>
          <a:bodyPr wrap="square" rtlCol="0">
            <a:spAutoFit/>
          </a:bodyPr>
          <a:lstStyle/>
          <a:p>
            <a:pPr marL="806135" lvl="2" eaLnBrk="0" fontAlgn="base" hangingPunct="0">
              <a:lnSpc>
                <a:spcPct val="150000"/>
              </a:lnSpc>
              <a:spcBef>
                <a:spcPts val="1417"/>
              </a:spcBef>
              <a:spcAft>
                <a:spcPct val="0"/>
              </a:spcAft>
              <a:buClr>
                <a:srgbClr val="C00000"/>
              </a:buClr>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       机器学习是数据通过算法构建出模型并对模型进行评估，评估的性能如果达到要求就拿这个模型来测试其他的数据，如果达不到要求就调整算法来重新建立模型，再次进行评估，如此循环往复，最终获得满意的经验来处理其他的数据。</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10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791363" y="913953"/>
            <a:ext cx="9864993" cy="4924425"/>
          </a:xfrm>
          <a:prstGeom prst="rect">
            <a:avLst/>
          </a:prstGeom>
          <a:noFill/>
        </p:spPr>
        <p:txBody>
          <a:bodyPr wrap="square" rtlCol="0">
            <a:spAutoFit/>
          </a:bodyPr>
          <a:lstStyle/>
          <a:p>
            <a:pPr marL="285750" indent="-285750">
              <a:spcBef>
                <a:spcPts val="1200"/>
              </a:spcBef>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支持向量机的几个要点</a:t>
            </a:r>
            <a:endParaRPr lang="en-US" altLang="zh-CN" sz="2400" b="1" dirty="0" smtClean="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Arial" panose="020B0604020202020204" pitchFamily="34" charset="0"/>
              <a:buChar char="•"/>
            </a:pPr>
            <a:r>
              <a:rPr lang="zh-CN" altLang="en-US" sz="2400" b="1" dirty="0" smtClean="0">
                <a:latin typeface="微软雅黑" panose="020B0503020204020204" pitchFamily="34" charset="-122"/>
                <a:ea typeface="微软雅黑" panose="020B0503020204020204" pitchFamily="34" charset="-122"/>
              </a:rPr>
              <a:t>非线性映射是</a:t>
            </a:r>
            <a:r>
              <a:rPr lang="en-US" altLang="zh-CN" sz="2400" b="1" dirty="0" smtClean="0">
                <a:latin typeface="微软雅黑" panose="020B0503020204020204" pitchFamily="34" charset="-122"/>
                <a:ea typeface="微软雅黑" panose="020B0503020204020204" pitchFamily="34" charset="-122"/>
              </a:rPr>
              <a:t>SVM</a:t>
            </a:r>
            <a:r>
              <a:rPr lang="zh-CN" altLang="en-US" sz="2400" b="1" dirty="0" smtClean="0">
                <a:latin typeface="微软雅黑" panose="020B0503020204020204" pitchFamily="34" charset="-122"/>
                <a:ea typeface="微软雅黑" panose="020B0503020204020204" pitchFamily="34" charset="-122"/>
              </a:rPr>
              <a:t>方法的理论基础，</a:t>
            </a:r>
            <a:r>
              <a:rPr lang="en-US" altLang="zh-CN" sz="2400" b="1" dirty="0" smtClean="0">
                <a:latin typeface="微软雅黑" panose="020B0503020204020204" pitchFamily="34" charset="-122"/>
                <a:ea typeface="微软雅黑" panose="020B0503020204020204" pitchFamily="34" charset="-122"/>
              </a:rPr>
              <a:t>SVM</a:t>
            </a:r>
            <a:r>
              <a:rPr lang="zh-CN" altLang="en-US" sz="2400" b="1" dirty="0" smtClean="0">
                <a:latin typeface="微软雅黑" panose="020B0503020204020204" pitchFamily="34" charset="-122"/>
                <a:ea typeface="微软雅黑" panose="020B0503020204020204" pitchFamily="34" charset="-122"/>
              </a:rPr>
              <a:t>利用內积核函数代替向高维空间的非线性映射；</a:t>
            </a:r>
            <a:endParaRPr lang="en-US" altLang="zh-CN" sz="2400" b="1" dirty="0" smtClean="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Arial" panose="020B0604020202020204" pitchFamily="34" charset="0"/>
              <a:buChar char="•"/>
            </a:pPr>
            <a:r>
              <a:rPr lang="zh-CN" altLang="en-US" sz="2400" b="1" dirty="0" smtClean="0">
                <a:latin typeface="微软雅黑" panose="020B0503020204020204" pitchFamily="34" charset="-122"/>
                <a:ea typeface="微软雅黑" panose="020B0503020204020204" pitchFamily="34" charset="-122"/>
              </a:rPr>
              <a:t>最大化分类边际（最优超平面）的思想是</a:t>
            </a:r>
            <a:r>
              <a:rPr lang="en-US" altLang="zh-CN" sz="2400" b="1" dirty="0" smtClean="0">
                <a:latin typeface="微软雅黑" panose="020B0503020204020204" pitchFamily="34" charset="-122"/>
                <a:ea typeface="微软雅黑" panose="020B0503020204020204" pitchFamily="34" charset="-122"/>
              </a:rPr>
              <a:t>SVM</a:t>
            </a:r>
            <a:r>
              <a:rPr lang="zh-CN" altLang="en-US" sz="2400" b="1" dirty="0" smtClean="0">
                <a:latin typeface="微软雅黑" panose="020B0503020204020204" pitchFamily="34" charset="-122"/>
                <a:ea typeface="微软雅黑" panose="020B0503020204020204" pitchFamily="34" charset="-122"/>
              </a:rPr>
              <a:t>的核心；</a:t>
            </a:r>
            <a:endParaRPr lang="en-US" altLang="zh-CN" sz="2400" b="1" dirty="0" smtClean="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支持</a:t>
            </a:r>
            <a:r>
              <a:rPr lang="zh-CN" altLang="en-US" sz="2400" b="1" dirty="0" smtClean="0">
                <a:latin typeface="微软雅黑" panose="020B0503020204020204" pitchFamily="34" charset="-122"/>
                <a:ea typeface="微软雅黑" panose="020B0503020204020204" pitchFamily="34" charset="-122"/>
              </a:rPr>
              <a:t>向量是</a:t>
            </a:r>
            <a:r>
              <a:rPr lang="en-US" altLang="zh-CN" sz="2400" b="1" dirty="0" smtClean="0">
                <a:latin typeface="微软雅黑" panose="020B0503020204020204" pitchFamily="34" charset="-122"/>
                <a:ea typeface="微软雅黑" panose="020B0503020204020204" pitchFamily="34" charset="-122"/>
              </a:rPr>
              <a:t>SVM</a:t>
            </a:r>
            <a:r>
              <a:rPr lang="zh-CN" altLang="en-US" sz="2400" b="1" dirty="0" smtClean="0">
                <a:latin typeface="微软雅黑" panose="020B0503020204020204" pitchFamily="34" charset="-122"/>
                <a:ea typeface="微软雅黑" panose="020B0503020204020204" pitchFamily="34" charset="-122"/>
              </a:rPr>
              <a:t>的训练结果，在</a:t>
            </a:r>
            <a:r>
              <a:rPr lang="en-US" altLang="zh-CN" sz="2400" b="1" dirty="0" smtClean="0">
                <a:latin typeface="微软雅黑" panose="020B0503020204020204" pitchFamily="34" charset="-122"/>
                <a:ea typeface="微软雅黑" panose="020B0503020204020204" pitchFamily="34" charset="-122"/>
              </a:rPr>
              <a:t>SVM</a:t>
            </a:r>
            <a:r>
              <a:rPr lang="zh-CN" altLang="en-US" sz="2400" b="1" dirty="0" smtClean="0">
                <a:latin typeface="微软雅黑" panose="020B0503020204020204" pitchFamily="34" charset="-122"/>
                <a:ea typeface="微软雅黑" panose="020B0503020204020204" pitchFamily="34" charset="-122"/>
              </a:rPr>
              <a:t>分类决策中起着决定作用的是支持向量。</a:t>
            </a:r>
            <a:endParaRPr lang="en-US" altLang="zh-CN" sz="2400" b="1" dirty="0" smtClean="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核函数与松弛变量的区别</a:t>
            </a:r>
            <a:endParaRPr lang="en-US" altLang="zh-CN" sz="2400" b="1" dirty="0" smtClean="0">
              <a:latin typeface="微软雅黑" panose="020B0503020204020204" pitchFamily="34" charset="-122"/>
              <a:ea typeface="微软雅黑" panose="020B0503020204020204" pitchFamily="34" charset="-122"/>
            </a:endParaRPr>
          </a:p>
          <a:p>
            <a:pPr marL="285750" indent="-285750">
              <a:spcBef>
                <a:spcPts val="1200"/>
              </a:spcBef>
              <a:buClr>
                <a:srgbClr val="C00000"/>
              </a:buClr>
              <a:buFont typeface="Arial" panose="020B0604020202020204" pitchFamily="34" charset="0"/>
              <a:buChar char="•"/>
            </a:pPr>
            <a:r>
              <a:rPr lang="zh-CN" altLang="en-US" sz="2400" b="1" dirty="0" smtClean="0">
                <a:latin typeface="微软雅黑" panose="020B0503020204020204" pitchFamily="34" charset="-122"/>
                <a:ea typeface="微软雅黑" panose="020B0503020204020204" pitchFamily="34" charset="-122"/>
              </a:rPr>
              <a:t>虽然二者的引入都是为了解决线性不可分的问题，但二者还是有微妙的不同：核函数使得原线性不可分达到近似线性可分的状态，此时再用松弛变量处理那些少数的离群点就简单有效的多了。另，松弛变量的值实际上标出了对应的点到底离群有多远，值越大，点就离群越远。</a:t>
            </a:r>
          </a:p>
        </p:txBody>
      </p:sp>
    </p:spTree>
    <p:extLst>
      <p:ext uri="{BB962C8B-B14F-4D97-AF65-F5344CB8AC3E}">
        <p14:creationId xmlns:p14="http://schemas.microsoft.com/office/powerpoint/2010/main" val="2321710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803184" y="973624"/>
            <a:ext cx="7943010" cy="5663089"/>
          </a:xfrm>
          <a:prstGeom prst="rect">
            <a:avLst/>
          </a:prstGeom>
          <a:noFill/>
        </p:spPr>
        <p:txBody>
          <a:bodyPr wrap="square" rtlCol="0">
            <a:spAutoFit/>
          </a:bodyPr>
          <a:lstStyle/>
          <a:p>
            <a:pPr>
              <a:spcBef>
                <a:spcPts val="1200"/>
              </a:spcBef>
              <a:buClr>
                <a:srgbClr val="C00000"/>
              </a:buClr>
            </a:pPr>
            <a:r>
              <a:rPr lang="zh-CN" altLang="en-US" sz="2400" b="1" dirty="0">
                <a:latin typeface="微软雅黑" panose="020B0503020204020204" pitchFamily="34" charset="-122"/>
                <a:ea typeface="微软雅黑" panose="020B0503020204020204" pitchFamily="34" charset="-122"/>
              </a:rPr>
              <a:t>其突出的优点表现在：</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基于统计学习理论中结构风险最小化原则和</a:t>
            </a:r>
            <a:r>
              <a:rPr lang="en-US" altLang="zh-CN" sz="2400" b="1" dirty="0">
                <a:latin typeface="微软雅黑" panose="020B0503020204020204" pitchFamily="34" charset="-122"/>
                <a:ea typeface="微软雅黑" panose="020B0503020204020204" pitchFamily="34" charset="-122"/>
              </a:rPr>
              <a:t>VC</a:t>
            </a:r>
            <a:r>
              <a:rPr lang="zh-CN" altLang="en-US" sz="2400" b="1" dirty="0">
                <a:latin typeface="微软雅黑" panose="020B0503020204020204" pitchFamily="34" charset="-122"/>
                <a:ea typeface="微软雅黑" panose="020B0503020204020204" pitchFamily="34" charset="-122"/>
              </a:rPr>
              <a:t>维理论，具有良好的泛化能力，即由有限的训练样本得到的小的误差能够保证使独立的测试集仍保持小的误差。</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支持向量机的求解问题对应的是一个凸优化问题，因此局部最优解一定是全局最优解。</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核函数的成功应用，将非线性问题转化为线性问题求解。</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分类间隔的最大化，使得支持向量机算法具有较好的鲁棒性。</a:t>
            </a:r>
          </a:p>
          <a:p>
            <a:pPr marL="342900" indent="-342900">
              <a:spcBef>
                <a:spcPts val="1200"/>
              </a:spcBef>
              <a:buClr>
                <a:srgbClr val="C0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(5) SVM</a:t>
            </a:r>
            <a:r>
              <a:rPr lang="zh-CN" altLang="en-US" sz="2400" b="1" dirty="0">
                <a:latin typeface="微软雅黑" panose="020B0503020204020204" pitchFamily="34" charset="-122"/>
                <a:ea typeface="微软雅黑" panose="020B0503020204020204" pitchFamily="34" charset="-122"/>
              </a:rPr>
              <a:t>总能发现全局最优解。由于</a:t>
            </a:r>
            <a:r>
              <a:rPr lang="en-US" altLang="zh-CN" sz="2400" b="1" dirty="0">
                <a:latin typeface="微软雅黑" panose="020B0503020204020204" pitchFamily="34" charset="-122"/>
                <a:ea typeface="微软雅黑" panose="020B0503020204020204" pitchFamily="34" charset="-122"/>
              </a:rPr>
              <a:t>SVM</a:t>
            </a:r>
            <a:r>
              <a:rPr lang="zh-CN" altLang="en-US" sz="2400" b="1" dirty="0">
                <a:latin typeface="微软雅黑" panose="020B0503020204020204" pitchFamily="34" charset="-122"/>
                <a:ea typeface="微软雅黑" panose="020B0503020204020204" pitchFamily="34" charset="-122"/>
              </a:rPr>
              <a:t>自身的突出优势，因此被越来越多的研究人员作为强有力的学习工具，以解决模式识别、回归估计等领域的难题。</a:t>
            </a:r>
          </a:p>
        </p:txBody>
      </p:sp>
      <p:pic>
        <p:nvPicPr>
          <p:cNvPr id="6" name="Picture 2" descr="http://img.my.csdn.net/uploads/201304/03/1364952814_350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5028" y="3517843"/>
            <a:ext cx="3526972" cy="282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5432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mc:AlternateContent xmlns:mc="http://schemas.openxmlformats.org/markup-compatibility/2006">
        <mc:Choice xmlns:a14="http://schemas.microsoft.com/office/drawing/2010/main" Requires="a14">
          <p:sp>
            <p:nvSpPr>
              <p:cNvPr id="4" name="TextBox 1"/>
              <p:cNvSpPr txBox="1"/>
              <p:nvPr/>
            </p:nvSpPr>
            <p:spPr>
              <a:xfrm>
                <a:off x="250242" y="910628"/>
                <a:ext cx="11586157" cy="5206297"/>
              </a:xfrm>
              <a:prstGeom prst="rect">
                <a:avLst/>
              </a:prstGeom>
              <a:noFill/>
              <a:effectLst>
                <a:glow rad="127000">
                  <a:schemeClr val="bg1"/>
                </a:glow>
              </a:effectLst>
            </p:spPr>
            <p:txBody>
              <a:bodyPr wrap="square" rtlCol="0">
                <a:spAutoFit/>
              </a:bodyPr>
              <a:lstStyle/>
              <a:p>
                <a:pPr indent="266700">
                  <a:spcAft>
                    <a:spcPts val="0"/>
                  </a:spcAft>
                </a:pPr>
                <a:r>
                  <a:rPr lang="zh-CN" altLang="zh-CN" sz="2400" b="1" dirty="0" smtClean="0">
                    <a:solidFill>
                      <a:schemeClr val="tx1"/>
                    </a:solidFill>
                    <a:latin typeface="微软雅黑" panose="020B0503020204020204" pitchFamily="34" charset="-122"/>
                    <a:ea typeface="微软雅黑" panose="020B0503020204020204" pitchFamily="34" charset="-122"/>
                    <a:cs typeface="宋体"/>
                  </a:rPr>
                  <a:t>支持向量机是一个多输入单输出的三层网络结构的学习机器，对线性不可分有很好的适用性。</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由于</a:t>
                </a:r>
                <a:r>
                  <a:rPr lang="zh-CN" altLang="zh-CN" sz="2400" b="1" dirty="0">
                    <a:solidFill>
                      <a:schemeClr val="tx1"/>
                    </a:solidFill>
                    <a:effectLst/>
                    <a:latin typeface="微软雅黑" panose="020B0503020204020204" pitchFamily="34" charset="-122"/>
                    <a:ea typeface="微软雅黑" panose="020B0503020204020204" pitchFamily="34" charset="-122"/>
                    <a:cs typeface="Times New Roman"/>
                  </a:rPr>
                  <a:t>将训练数据集正确划分并且几何间隔最大化的分离超平面是唯一的，</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当训练数据集为</a:t>
                </a:r>
                <a14:m>
                  <m:oMath xmlns:m="http://schemas.openxmlformats.org/officeDocument/2006/math">
                    <m:r>
                      <a:rPr lang="en-US" altLang="zh-CN" sz="2400" b="1" i="1">
                        <a:solidFill>
                          <a:schemeClr val="tx1"/>
                        </a:solidFill>
                        <a:effectLst/>
                        <a:latin typeface="Cambria Math"/>
                        <a:ea typeface="宋体"/>
                        <a:cs typeface="Times New Roman"/>
                      </a:rPr>
                      <m:t>𝐓</m:t>
                    </m:r>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𝑿</m:t>
                        </m:r>
                      </m:e>
                      <m:sub>
                        <m:r>
                          <a:rPr lang="en-US" altLang="zh-CN" sz="2400" b="1" i="1">
                            <a:solidFill>
                              <a:schemeClr val="tx1"/>
                            </a:solidFill>
                            <a:effectLst/>
                            <a:latin typeface="Cambria Math"/>
                            <a:ea typeface="宋体"/>
                            <a:cs typeface="Times New Roman"/>
                          </a:rPr>
                          <m:t>𝟏</m:t>
                        </m:r>
                      </m:sub>
                    </m:sSub>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𝒚</m:t>
                        </m:r>
                      </m:e>
                      <m:sub>
                        <m:r>
                          <a:rPr lang="en-US" altLang="zh-CN" sz="2400" b="1" i="1">
                            <a:solidFill>
                              <a:schemeClr val="tx1"/>
                            </a:solidFill>
                            <a:effectLst/>
                            <a:latin typeface="Cambria Math"/>
                            <a:ea typeface="宋体"/>
                            <a:cs typeface="Times New Roman"/>
                          </a:rPr>
                          <m:t>𝟏</m:t>
                        </m:r>
                      </m:sub>
                    </m:sSub>
                    <m:r>
                      <a:rPr lang="en-US" altLang="zh-CN" sz="2400" b="1">
                        <a:solidFill>
                          <a:schemeClr val="tx1"/>
                        </a:solidFill>
                        <a:effectLst/>
                        <a:latin typeface="Cambria Math"/>
                        <a:ea typeface="宋体"/>
                        <a:cs typeface="Times New Roman"/>
                      </a:rPr>
                      <m:t>),</m:t>
                    </m:r>
                    <m:d>
                      <m:dPr>
                        <m:ctrlPr>
                          <a:rPr lang="zh-CN" altLang="zh-CN" sz="2400" b="1" i="1">
                            <a:solidFill>
                              <a:schemeClr val="tx1"/>
                            </a:solidFill>
                            <a:effectLst/>
                            <a:latin typeface="Cambria Math"/>
                            <a:ea typeface="Cambria Math"/>
                            <a:cs typeface="Times New Roman"/>
                          </a:rPr>
                        </m:ctrlPr>
                      </m:dPr>
                      <m:e>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𝑿</m:t>
                            </m:r>
                          </m:e>
                          <m:sub>
                            <m:r>
                              <a:rPr lang="en-US" altLang="zh-CN" sz="2400" b="1" i="1">
                                <a:solidFill>
                                  <a:schemeClr val="tx1"/>
                                </a:solidFill>
                                <a:effectLst/>
                                <a:latin typeface="Cambria Math"/>
                                <a:ea typeface="宋体"/>
                                <a:cs typeface="Times New Roman"/>
                              </a:rPr>
                              <m:t>𝟐</m:t>
                            </m:r>
                          </m:sub>
                        </m:sSub>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𝒚</m:t>
                            </m:r>
                          </m:e>
                          <m:sub>
                            <m:r>
                              <a:rPr lang="en-US" altLang="zh-CN" sz="2400" b="1" i="1">
                                <a:solidFill>
                                  <a:schemeClr val="tx1"/>
                                </a:solidFill>
                                <a:effectLst/>
                                <a:latin typeface="Cambria Math"/>
                                <a:ea typeface="宋体"/>
                                <a:cs typeface="Times New Roman"/>
                              </a:rPr>
                              <m:t>𝟐</m:t>
                            </m:r>
                          </m:sub>
                        </m:sSub>
                      </m:e>
                    </m:d>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𝑿</m:t>
                        </m:r>
                      </m:e>
                      <m:sub>
                        <m:r>
                          <a:rPr lang="en-US" altLang="zh-CN" sz="2400" b="1" i="1">
                            <a:solidFill>
                              <a:schemeClr val="tx1"/>
                            </a:solidFill>
                            <a:effectLst/>
                            <a:latin typeface="Cambria Math"/>
                            <a:ea typeface="宋体"/>
                            <a:cs typeface="Times New Roman"/>
                          </a:rPr>
                          <m:t>𝒏</m:t>
                        </m:r>
                      </m:sub>
                    </m:sSub>
                    <m:r>
                      <a:rPr lang="en-US" altLang="zh-CN" sz="2400" b="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𝒚</m:t>
                        </m:r>
                      </m:e>
                      <m:sub>
                        <m:r>
                          <a:rPr lang="en-US" altLang="zh-CN" sz="2400" b="1" i="1">
                            <a:solidFill>
                              <a:schemeClr val="tx1"/>
                            </a:solidFill>
                            <a:effectLst/>
                            <a:latin typeface="Cambria Math"/>
                            <a:ea typeface="宋体"/>
                            <a:cs typeface="Times New Roman"/>
                          </a:rPr>
                          <m:t>𝒏</m:t>
                        </m:r>
                      </m:sub>
                    </m:sSub>
                    <m:r>
                      <a:rPr lang="en-US" altLang="zh-CN" sz="2400" b="1">
                        <a:solidFill>
                          <a:schemeClr val="tx1"/>
                        </a:solidFill>
                        <a:effectLst/>
                        <a:latin typeface="Cambria Math"/>
                        <a:ea typeface="宋体"/>
                        <a:cs typeface="Times New Roman"/>
                      </a:rPr>
                      <m:t>)}</m:t>
                    </m:r>
                  </m:oMath>
                </a14:m>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时，支持向量机可以通过求解下述目标函数最优问题得到最优解：</a:t>
                </a:r>
              </a:p>
              <a:p>
                <a:pPr indent="266700">
                  <a:spcAft>
                    <a:spcPts val="0"/>
                  </a:spcAft>
                </a:pPr>
                <a14:m>
                  <m:oMathPara xmlns:m="http://schemas.openxmlformats.org/officeDocument/2006/math">
                    <m:oMathParaPr>
                      <m:jc m:val="centerGroup"/>
                    </m:oMathParaPr>
                    <m:oMath xmlns:m="http://schemas.openxmlformats.org/officeDocument/2006/math">
                      <m:func>
                        <m:funcPr>
                          <m:ctrlPr>
                            <a:rPr lang="zh-CN" altLang="zh-CN" sz="2400" b="1" i="1">
                              <a:solidFill>
                                <a:schemeClr val="tx1"/>
                              </a:solidFill>
                              <a:effectLst/>
                              <a:latin typeface="Cambria Math"/>
                              <a:ea typeface="Cambria Math"/>
                              <a:cs typeface="Times New Roman"/>
                            </a:rPr>
                          </m:ctrlPr>
                        </m:funcPr>
                        <m:fName>
                          <m:r>
                            <a:rPr lang="en-US" altLang="zh-CN" sz="2400" b="1" i="1">
                              <a:solidFill>
                                <a:schemeClr val="tx1"/>
                              </a:solidFill>
                              <a:effectLst/>
                              <a:latin typeface="Cambria Math"/>
                              <a:ea typeface="宋体"/>
                              <a:cs typeface="Times New Roman"/>
                            </a:rPr>
                            <m:t>𝒎𝒊𝒏</m:t>
                          </m:r>
                        </m:fName>
                        <m:e>
                          <m:f>
                            <m:fPr>
                              <m:ctrlPr>
                                <a:rPr lang="zh-CN" altLang="zh-CN" sz="2400" b="1" i="1">
                                  <a:solidFill>
                                    <a:schemeClr val="tx1"/>
                                  </a:solidFill>
                                  <a:effectLst/>
                                  <a:latin typeface="Cambria Math"/>
                                  <a:ea typeface="Cambria Math"/>
                                  <a:cs typeface="Times New Roman"/>
                                </a:rPr>
                              </m:ctrlPr>
                            </m:fPr>
                            <m:num>
                              <m:r>
                                <a:rPr lang="en-US" altLang="zh-CN" sz="2400" b="1" i="1">
                                  <a:solidFill>
                                    <a:schemeClr val="tx1"/>
                                  </a:solidFill>
                                  <a:effectLst/>
                                  <a:latin typeface="Cambria Math"/>
                                  <a:ea typeface="宋体"/>
                                  <a:cs typeface="Times New Roman"/>
                                </a:rPr>
                                <m:t>𝟏</m:t>
                              </m:r>
                            </m:num>
                            <m:den>
                              <m:r>
                                <a:rPr lang="en-US" altLang="zh-CN" sz="2400" b="1" i="1">
                                  <a:solidFill>
                                    <a:schemeClr val="tx1"/>
                                  </a:solidFill>
                                  <a:effectLst/>
                                  <a:latin typeface="Cambria Math"/>
                                  <a:ea typeface="宋体"/>
                                  <a:cs typeface="Times New Roman"/>
                                </a:rPr>
                                <m:t>𝟐</m:t>
                              </m:r>
                            </m:den>
                          </m:f>
                          <m:sSup>
                            <m:sSupPr>
                              <m:ctrlPr>
                                <a:rPr lang="zh-CN" altLang="zh-CN" sz="2400" b="1" i="1">
                                  <a:solidFill>
                                    <a:schemeClr val="tx1"/>
                                  </a:solidFill>
                                  <a:effectLst/>
                                  <a:latin typeface="Cambria Math"/>
                                  <a:ea typeface="Cambria Math"/>
                                  <a:cs typeface="Times New Roman"/>
                                </a:rPr>
                              </m:ctrlPr>
                            </m:sSupPr>
                            <m:e>
                              <m:d>
                                <m:dPr>
                                  <m:begChr m:val="‖"/>
                                  <m:endChr m:val="‖"/>
                                  <m:ctrlPr>
                                    <a:rPr lang="zh-CN" altLang="zh-CN" sz="2400" b="1" i="1">
                                      <a:solidFill>
                                        <a:schemeClr val="tx1"/>
                                      </a:solidFill>
                                      <a:effectLst/>
                                      <a:latin typeface="Cambria Math"/>
                                      <a:ea typeface="Cambria Math"/>
                                      <a:cs typeface="Times New Roman"/>
                                    </a:rPr>
                                  </m:ctrlPr>
                                </m:dPr>
                                <m:e>
                                  <m:r>
                                    <a:rPr lang="en-US" altLang="zh-CN" sz="2400" b="1" i="1">
                                      <a:solidFill>
                                        <a:schemeClr val="tx1"/>
                                      </a:solidFill>
                                      <a:effectLst/>
                                      <a:latin typeface="Cambria Math"/>
                                      <a:ea typeface="宋体"/>
                                      <a:cs typeface="Times New Roman"/>
                                    </a:rPr>
                                    <m:t>𝒘</m:t>
                                  </m:r>
                                </m:e>
                              </m:d>
                            </m:e>
                            <m:sup>
                              <m:r>
                                <a:rPr lang="en-US" altLang="zh-CN" sz="2400" b="1" i="1">
                                  <a:solidFill>
                                    <a:schemeClr val="tx1"/>
                                  </a:solidFill>
                                  <a:effectLst/>
                                  <a:latin typeface="Cambria Math"/>
                                  <a:ea typeface="宋体"/>
                                  <a:cs typeface="Times New Roman"/>
                                </a:rPr>
                                <m:t>𝟐</m:t>
                              </m:r>
                            </m:sup>
                          </m:sSup>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𝐂</m:t>
                          </m:r>
                          <m:nary>
                            <m:naryPr>
                              <m:chr m:val="∑"/>
                              <m:limLoc m:val="undOvr"/>
                              <m:ctrlPr>
                                <a:rPr lang="zh-CN" altLang="zh-CN" sz="2400" b="1" i="1">
                                  <a:solidFill>
                                    <a:schemeClr val="tx1"/>
                                  </a:solidFill>
                                  <a:effectLst/>
                                  <a:latin typeface="Cambria Math"/>
                                  <a:ea typeface="Cambria Math"/>
                                  <a:cs typeface="Times New Roman"/>
                                </a:rPr>
                              </m:ctrlPr>
                            </m:naryPr>
                            <m:sub>
                              <m:r>
                                <a:rPr lang="en-US" altLang="zh-CN" sz="2400" b="1" i="1">
                                  <a:solidFill>
                                    <a:schemeClr val="tx1"/>
                                  </a:solidFill>
                                  <a:effectLst/>
                                  <a:latin typeface="Cambria Math"/>
                                  <a:ea typeface="宋体"/>
                                  <a:cs typeface="Times New Roman"/>
                                </a:rPr>
                                <m:t>𝐢</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𝟏</m:t>
                              </m:r>
                            </m:sub>
                            <m:sup>
                              <m:r>
                                <a:rPr lang="en-US" altLang="zh-CN" sz="2400" b="1" i="1">
                                  <a:solidFill>
                                    <a:schemeClr val="tx1"/>
                                  </a:solidFill>
                                  <a:effectLst/>
                                  <a:latin typeface="Cambria Math"/>
                                  <a:ea typeface="宋体"/>
                                  <a:cs typeface="Times New Roman"/>
                                </a:rPr>
                                <m:t>𝒏</m:t>
                              </m:r>
                            </m:sup>
                            <m:e>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𝝃</m:t>
                                  </m:r>
                                </m:e>
                                <m:sub>
                                  <m:r>
                                    <a:rPr lang="en-US" altLang="zh-CN" sz="2400" b="1" i="1">
                                      <a:solidFill>
                                        <a:schemeClr val="tx1"/>
                                      </a:solidFill>
                                      <a:effectLst/>
                                      <a:latin typeface="Cambria Math"/>
                                      <a:ea typeface="宋体"/>
                                      <a:cs typeface="Times New Roman"/>
                                    </a:rPr>
                                    <m:t>𝒊</m:t>
                                  </m:r>
                                </m:sub>
                              </m:sSub>
                            </m:e>
                          </m:nary>
                        </m:e>
                      </m:func>
                    </m:oMath>
                  </m:oMathPara>
                </a14:m>
                <a:endParaRPr lang="zh-CN" altLang="zh-CN" sz="2400" b="1" dirty="0" smtClean="0">
                  <a:solidFill>
                    <a:schemeClr val="tx1"/>
                  </a:solidFill>
                  <a:effectLst/>
                  <a:latin typeface="微软雅黑" panose="020B0503020204020204" pitchFamily="34" charset="-122"/>
                  <a:ea typeface="微软雅黑" panose="020B0503020204020204" pitchFamily="34" charset="-122"/>
                  <a:cs typeface="宋体"/>
                </a:endParaRPr>
              </a:p>
              <a:p>
                <a:pPr indent="266700">
                  <a:spcAft>
                    <a:spcPts val="0"/>
                  </a:spcAft>
                </a:pPr>
                <a14:m>
                  <m:oMathPara xmlns:m="http://schemas.openxmlformats.org/officeDocument/2006/math">
                    <m:oMathParaPr>
                      <m:jc m:val="centerGroup"/>
                    </m:oMathParaPr>
                    <m:oMath xmlns:m="http://schemas.openxmlformats.org/officeDocument/2006/math">
                      <m:r>
                        <a:rPr lang="en-US" altLang="zh-CN" sz="2400" b="1" i="1">
                          <a:solidFill>
                            <a:schemeClr val="tx1"/>
                          </a:solidFill>
                          <a:effectLst/>
                          <a:latin typeface="Cambria Math"/>
                          <a:ea typeface="宋体"/>
                          <a:cs typeface="Times New Roman"/>
                        </a:rPr>
                        <m:t>𝐬</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𝐭</m:t>
                      </m:r>
                      <m:r>
                        <a:rPr lang="en-US" altLang="zh-CN" sz="2400" b="1">
                          <a:solidFill>
                            <a:schemeClr val="tx1"/>
                          </a:solidFill>
                          <a:effectLst/>
                          <a:latin typeface="Cambria Math"/>
                          <a:ea typeface="宋体"/>
                          <a:cs typeface="Times New Roman"/>
                        </a:rPr>
                        <m:t>.  </m:t>
                      </m:r>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𝒚</m:t>
                          </m:r>
                        </m:e>
                        <m:sub>
                          <m:r>
                            <a:rPr lang="en-US" altLang="zh-CN" sz="2400" b="1" i="1">
                              <a:solidFill>
                                <a:schemeClr val="tx1"/>
                              </a:solidFill>
                              <a:effectLst/>
                              <a:latin typeface="Cambria Math"/>
                              <a:ea typeface="宋体"/>
                              <a:cs typeface="Times New Roman"/>
                            </a:rPr>
                            <m:t>𝒊</m:t>
                          </m:r>
                        </m:sub>
                      </m:sSub>
                      <m:d>
                        <m:dPr>
                          <m:ctrlPr>
                            <a:rPr lang="zh-CN" altLang="zh-CN" sz="2400" b="1" i="1">
                              <a:solidFill>
                                <a:schemeClr val="tx1"/>
                              </a:solidFill>
                              <a:effectLst/>
                              <a:latin typeface="Cambria Math"/>
                              <a:ea typeface="Cambria Math"/>
                              <a:cs typeface="Times New Roman"/>
                            </a:rPr>
                          </m:ctrlPr>
                        </m:dPr>
                        <m:e>
                          <m:r>
                            <a:rPr lang="en-US" altLang="zh-CN" sz="2400" b="1" i="1">
                              <a:solidFill>
                                <a:schemeClr val="tx1"/>
                              </a:solidFill>
                              <a:effectLst/>
                              <a:latin typeface="Cambria Math"/>
                              <a:ea typeface="宋体"/>
                              <a:cs typeface="Times New Roman"/>
                            </a:rPr>
                            <m:t>𝐰</m:t>
                          </m:r>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𝑿</m:t>
                              </m:r>
                            </m:e>
                            <m:sub>
                              <m:r>
                                <a:rPr lang="en-US" altLang="zh-CN" sz="2400" b="1" i="1">
                                  <a:solidFill>
                                    <a:schemeClr val="tx1"/>
                                  </a:solidFill>
                                  <a:effectLst/>
                                  <a:latin typeface="Cambria Math"/>
                                  <a:ea typeface="宋体"/>
                                  <a:cs typeface="Times New Roman"/>
                                </a:rPr>
                                <m:t>𝒊</m:t>
                              </m:r>
                            </m:sub>
                          </m:sSub>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𝒃</m:t>
                          </m:r>
                        </m:e>
                      </m:d>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𝟏</m:t>
                      </m:r>
                      <m:r>
                        <a:rPr lang="en-US" altLang="zh-CN" sz="2400" b="1" i="1">
                          <a:solidFill>
                            <a:schemeClr val="tx1"/>
                          </a:solidFill>
                          <a:effectLst/>
                          <a:latin typeface="Cambria Math"/>
                          <a:ea typeface="宋体"/>
                          <a:cs typeface="Times New Roman"/>
                        </a:rPr>
                        <m:t>−</m:t>
                      </m:r>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𝝃</m:t>
                          </m:r>
                        </m:e>
                        <m:sub>
                          <m:r>
                            <a:rPr lang="en-US" altLang="zh-CN" sz="2400" b="1" i="1">
                              <a:solidFill>
                                <a:schemeClr val="tx1"/>
                              </a:solidFill>
                              <a:effectLst/>
                              <a:latin typeface="Cambria Math"/>
                              <a:ea typeface="宋体"/>
                              <a:cs typeface="Times New Roman"/>
                            </a:rPr>
                            <m:t>𝒊</m:t>
                          </m:r>
                        </m:sub>
                      </m:sSub>
                      <m:r>
                        <a:rPr lang="en-US" altLang="zh-CN" sz="2400" b="1">
                          <a:solidFill>
                            <a:schemeClr val="tx1"/>
                          </a:solidFill>
                          <a:effectLst/>
                          <a:latin typeface="Cambria Math"/>
                          <a:ea typeface="宋体"/>
                          <a:cs typeface="Times New Roman"/>
                        </a:rPr>
                        <m:t>  ,</m:t>
                      </m:r>
                      <m:sSub>
                        <m:sSubPr>
                          <m:ctrlPr>
                            <a:rPr lang="zh-CN" altLang="zh-CN" sz="2400" b="1" i="1">
                              <a:solidFill>
                                <a:schemeClr val="tx1"/>
                              </a:solidFill>
                              <a:effectLst/>
                              <a:latin typeface="Cambria Math"/>
                              <a:ea typeface="Cambria Math"/>
                              <a:cs typeface="Times New Roman"/>
                            </a:rPr>
                          </m:ctrlPr>
                        </m:sSubPr>
                        <m:e>
                          <m:r>
                            <a:rPr lang="en-US" altLang="zh-CN" sz="2400" b="1" i="1">
                              <a:solidFill>
                                <a:schemeClr val="tx1"/>
                              </a:solidFill>
                              <a:effectLst/>
                              <a:latin typeface="Cambria Math"/>
                              <a:ea typeface="宋体"/>
                              <a:cs typeface="Times New Roman"/>
                            </a:rPr>
                            <m:t>𝝃</m:t>
                          </m:r>
                        </m:e>
                        <m:sub>
                          <m:r>
                            <a:rPr lang="en-US" altLang="zh-CN" sz="2400" b="1" i="1">
                              <a:solidFill>
                                <a:schemeClr val="tx1"/>
                              </a:solidFill>
                              <a:effectLst/>
                              <a:latin typeface="Cambria Math"/>
                              <a:ea typeface="宋体"/>
                              <a:cs typeface="Times New Roman"/>
                            </a:rPr>
                            <m:t>𝒊</m:t>
                          </m:r>
                        </m:sub>
                      </m:sSub>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𝟎</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𝐢</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𝟏</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𝟐</m:t>
                      </m:r>
                      <m:r>
                        <a:rPr lang="en-US" altLang="zh-CN" sz="2400" b="1">
                          <a:solidFill>
                            <a:schemeClr val="tx1"/>
                          </a:solidFill>
                          <a:effectLst/>
                          <a:latin typeface="Cambria Math"/>
                          <a:ea typeface="宋体"/>
                          <a:cs typeface="Times New Roman"/>
                        </a:rPr>
                        <m:t>,…,</m:t>
                      </m:r>
                      <m:r>
                        <a:rPr lang="en-US" altLang="zh-CN" sz="2400" b="1" i="1">
                          <a:solidFill>
                            <a:schemeClr val="tx1"/>
                          </a:solidFill>
                          <a:effectLst/>
                          <a:latin typeface="Cambria Math"/>
                          <a:ea typeface="宋体"/>
                          <a:cs typeface="Times New Roman"/>
                        </a:rPr>
                        <m:t>𝐧</m:t>
                      </m:r>
                    </m:oMath>
                  </m:oMathPara>
                </a14:m>
                <a:endParaRPr lang="zh-CN" altLang="zh-CN" sz="2400" b="1" dirty="0">
                  <a:solidFill>
                    <a:schemeClr val="tx1"/>
                  </a:solidFill>
                  <a:effectLst/>
                  <a:latin typeface="微软雅黑" panose="020B0503020204020204" pitchFamily="34" charset="-122"/>
                  <a:ea typeface="微软雅黑" panose="020B0503020204020204" pitchFamily="34" charset="-122"/>
                  <a:cs typeface="宋体"/>
                </a:endParaRPr>
              </a:p>
              <a:p>
                <a:pPr indent="266700">
                  <a:spcAft>
                    <a:spcPts val="0"/>
                  </a:spcAft>
                </a:pP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其中，</a:t>
                </a:r>
                <a:r>
                  <a:rPr lang="en-US" altLang="zh-CN" sz="2400" b="1" dirty="0">
                    <a:solidFill>
                      <a:schemeClr val="tx1"/>
                    </a:solidFill>
                    <a:effectLst/>
                    <a:latin typeface="微软雅黑" panose="020B0503020204020204" pitchFamily="34" charset="-122"/>
                    <a:ea typeface="微软雅黑" panose="020B0503020204020204" pitchFamily="34" charset="-122"/>
                    <a:cs typeface="宋体"/>
                  </a:rPr>
                  <a:t>w</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为超平面法向量，</a:t>
                </a:r>
                <a:r>
                  <a:rPr lang="en-US" altLang="zh-CN" sz="2400" b="1" dirty="0">
                    <a:solidFill>
                      <a:schemeClr val="tx1"/>
                    </a:solidFill>
                    <a:effectLst/>
                    <a:latin typeface="微软雅黑" panose="020B0503020204020204" pitchFamily="34" charset="-122"/>
                    <a:ea typeface="微软雅黑" panose="020B0503020204020204" pitchFamily="34" charset="-122"/>
                    <a:cs typeface="宋体"/>
                  </a:rPr>
                  <a:t>C</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是惩罚参数，</a:t>
                </a:r>
                <a14:m>
                  <m:oMath xmlns:m="http://schemas.openxmlformats.org/officeDocument/2006/math">
                    <m:sSub>
                      <m:sSubPr>
                        <m:ctrlPr>
                          <a:rPr lang="zh-CN" altLang="zh-CN" sz="2400" b="1" i="1">
                            <a:solidFill>
                              <a:schemeClr val="tx1"/>
                            </a:solidFill>
                            <a:effectLst/>
                            <a:latin typeface="Cambria Math"/>
                            <a:ea typeface="Cambria Math"/>
                            <a:cs typeface="宋体"/>
                          </a:rPr>
                        </m:ctrlPr>
                      </m:sSubPr>
                      <m:e>
                        <m:r>
                          <a:rPr lang="en-US" altLang="zh-CN" sz="2400" b="1" i="1">
                            <a:solidFill>
                              <a:schemeClr val="tx1"/>
                            </a:solidFill>
                            <a:effectLst/>
                            <a:latin typeface="Cambria Math"/>
                            <a:ea typeface="宋体"/>
                            <a:cs typeface="宋体"/>
                          </a:rPr>
                          <m:t>𝝃</m:t>
                        </m:r>
                      </m:e>
                      <m:sub>
                        <m:r>
                          <a:rPr lang="en-US" altLang="zh-CN" sz="2400" b="1" i="1">
                            <a:solidFill>
                              <a:schemeClr val="tx1"/>
                            </a:solidFill>
                            <a:effectLst/>
                            <a:latin typeface="Cambria Math"/>
                            <a:ea typeface="宋体"/>
                            <a:cs typeface="宋体"/>
                          </a:rPr>
                          <m:t>𝒊</m:t>
                        </m:r>
                      </m:sub>
                    </m:sSub>
                  </m:oMath>
                </a14:m>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为松弛变量，</a:t>
                </a:r>
                <a:r>
                  <a:rPr lang="en-US" altLang="zh-CN" sz="2400" b="1" dirty="0">
                    <a:solidFill>
                      <a:schemeClr val="tx1"/>
                    </a:solidFill>
                    <a:effectLst/>
                    <a:latin typeface="微软雅黑" panose="020B0503020204020204" pitchFamily="34" charset="-122"/>
                    <a:ea typeface="微软雅黑" panose="020B0503020204020204" pitchFamily="34" charset="-122"/>
                    <a:cs typeface="宋体"/>
                  </a:rPr>
                  <a:t>b</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为超平面截距</a:t>
                </a:r>
                <a:r>
                  <a:rPr lang="zh-CN" altLang="zh-CN" sz="2400" b="1" dirty="0" smtClean="0">
                    <a:solidFill>
                      <a:schemeClr val="tx1"/>
                    </a:solidFill>
                    <a:effectLst/>
                    <a:latin typeface="微软雅黑" panose="020B0503020204020204" pitchFamily="34" charset="-122"/>
                    <a:ea typeface="微软雅黑" panose="020B0503020204020204" pitchFamily="34" charset="-122"/>
                    <a:cs typeface="宋体"/>
                  </a:rPr>
                  <a:t>。</a:t>
                </a:r>
                <a:endParaRPr lang="en-US" altLang="zh-CN" sz="2400" b="1" dirty="0" smtClean="0">
                  <a:solidFill>
                    <a:schemeClr val="tx1"/>
                  </a:solidFill>
                  <a:effectLst/>
                  <a:latin typeface="微软雅黑" panose="020B0503020204020204" pitchFamily="34" charset="-122"/>
                  <a:ea typeface="微软雅黑" panose="020B0503020204020204" pitchFamily="34" charset="-122"/>
                  <a:cs typeface="宋体"/>
                </a:endParaRPr>
              </a:p>
              <a:p>
                <a:pPr indent="266700">
                  <a:spcAft>
                    <a:spcPts val="0"/>
                  </a:spcAft>
                </a:pPr>
                <a:endParaRPr lang="zh-CN" altLang="zh-CN" sz="2400" b="1" dirty="0">
                  <a:solidFill>
                    <a:schemeClr val="tx1"/>
                  </a:solidFill>
                  <a:effectLst/>
                  <a:latin typeface="微软雅黑" panose="020B0503020204020204" pitchFamily="34" charset="-122"/>
                  <a:ea typeface="微软雅黑" panose="020B0503020204020204" pitchFamily="34" charset="-122"/>
                  <a:cs typeface="宋体"/>
                </a:endParaRPr>
              </a:p>
              <a:p>
                <a:pPr indent="266700">
                  <a:spcAft>
                    <a:spcPts val="0"/>
                  </a:spcAft>
                </a:pP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上式利用核函数将原特征向量</a:t>
                </a:r>
                <a:r>
                  <a:rPr lang="en-US" altLang="zh-CN" sz="2400" b="1" i="1" dirty="0">
                    <a:solidFill>
                      <a:schemeClr val="tx1"/>
                    </a:solidFill>
                    <a:effectLst/>
                    <a:latin typeface="微软雅黑" panose="020B0503020204020204" pitchFamily="34" charset="-122"/>
                    <a:ea typeface="微软雅黑" panose="020B0503020204020204" pitchFamily="34" charset="-122"/>
                    <a:cs typeface="宋体"/>
                  </a:rPr>
                  <a:t>X</a:t>
                </a:r>
                <a:r>
                  <a:rPr lang="zh-CN" altLang="zh-CN" sz="2400" b="1" dirty="0">
                    <a:solidFill>
                      <a:schemeClr val="tx1"/>
                    </a:solidFill>
                    <a:effectLst/>
                    <a:latin typeface="微软雅黑" panose="020B0503020204020204" pitchFamily="34" charset="-122"/>
                    <a:ea typeface="微软雅黑" panose="020B0503020204020204" pitchFamily="34" charset="-122"/>
                    <a:cs typeface="Times New Roman"/>
                  </a:rPr>
                  <a:t>根据映射函数</a:t>
                </a:r>
                <a14:m>
                  <m:oMath xmlns:m="http://schemas.openxmlformats.org/officeDocument/2006/math">
                    <m:r>
                      <a:rPr lang="en-US" altLang="zh-CN" sz="2400" b="1" i="1">
                        <a:solidFill>
                          <a:schemeClr val="tx1"/>
                        </a:solidFill>
                        <a:effectLst/>
                        <a:latin typeface="Cambria Math"/>
                        <a:cs typeface="Times New Roman"/>
                      </a:rPr>
                      <m:t>∅</m:t>
                    </m:r>
                    <m:d>
                      <m:dPr>
                        <m:ctrlPr>
                          <a:rPr lang="zh-CN" altLang="zh-CN" sz="2400" b="1" i="1">
                            <a:solidFill>
                              <a:schemeClr val="tx1"/>
                            </a:solidFill>
                            <a:effectLst/>
                            <a:latin typeface="Cambria Math"/>
                            <a:ea typeface="Cambria Math"/>
                            <a:cs typeface="Times New Roman"/>
                          </a:rPr>
                        </m:ctrlPr>
                      </m:dPr>
                      <m:e>
                        <m:r>
                          <a:rPr lang="en-US" altLang="zh-CN" sz="2400" b="1" i="1">
                            <a:solidFill>
                              <a:schemeClr val="tx1"/>
                            </a:solidFill>
                            <a:effectLst/>
                            <a:latin typeface="Cambria Math"/>
                            <a:cs typeface="Times New Roman"/>
                          </a:rPr>
                          <m:t>𝑿</m:t>
                        </m:r>
                      </m:e>
                    </m:d>
                  </m:oMath>
                </a14:m>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映射到高维特征空间</a:t>
                </a:r>
                <a:r>
                  <a:rPr lang="en-US" altLang="zh-CN" sz="2400" b="1" i="1" dirty="0">
                    <a:solidFill>
                      <a:schemeClr val="tx1"/>
                    </a:solidFill>
                    <a:effectLst/>
                    <a:latin typeface="微软雅黑" panose="020B0503020204020204" pitchFamily="34" charset="-122"/>
                    <a:ea typeface="微软雅黑" panose="020B0503020204020204" pitchFamily="34" charset="-122"/>
                    <a:cs typeface="宋体"/>
                  </a:rPr>
                  <a:t>H</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，实现线性可分，并应用拉格朗日对偶算法求解约束最大化问题，得到线性不可分问题的支持向量机分类决策函数：</a:t>
                </a:r>
                <a14:m>
                  <m:oMath xmlns:m="http://schemas.openxmlformats.org/officeDocument/2006/math">
                    <m:r>
                      <a:rPr lang="en-US" altLang="zh-CN" sz="2400" b="1" i="1">
                        <a:solidFill>
                          <a:schemeClr val="tx1"/>
                        </a:solidFill>
                        <a:effectLst/>
                        <a:latin typeface="Cambria Math"/>
                        <a:ea typeface="宋体"/>
                        <a:cs typeface="宋体"/>
                      </a:rPr>
                      <m:t>𝒇</m:t>
                    </m:r>
                    <m:d>
                      <m:dPr>
                        <m:ctrlPr>
                          <a:rPr lang="zh-CN" altLang="zh-CN" sz="2400" b="1" i="1">
                            <a:solidFill>
                              <a:schemeClr val="tx1"/>
                            </a:solidFill>
                            <a:effectLst/>
                            <a:latin typeface="Cambria Math"/>
                            <a:ea typeface="Cambria Math"/>
                            <a:cs typeface="宋体"/>
                          </a:rPr>
                        </m:ctrlPr>
                      </m:dPr>
                      <m:e>
                        <m:r>
                          <a:rPr lang="en-US" altLang="zh-CN" sz="2400" b="1" i="1">
                            <a:solidFill>
                              <a:schemeClr val="tx1"/>
                            </a:solidFill>
                            <a:effectLst/>
                            <a:latin typeface="Cambria Math"/>
                            <a:ea typeface="宋体"/>
                            <a:cs typeface="宋体"/>
                          </a:rPr>
                          <m:t>𝒙</m:t>
                        </m:r>
                      </m:e>
                    </m:d>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𝐬𝐢𝐠𝐧</m:t>
                    </m:r>
                    <m:r>
                      <a:rPr lang="en-US" altLang="zh-CN" sz="2400" b="1">
                        <a:solidFill>
                          <a:schemeClr val="tx1"/>
                        </a:solidFill>
                        <a:effectLst/>
                        <a:latin typeface="Cambria Math"/>
                        <a:ea typeface="宋体"/>
                        <a:cs typeface="宋体"/>
                      </a:rPr>
                      <m:t>(</m:t>
                    </m:r>
                    <m:nary>
                      <m:naryPr>
                        <m:chr m:val="∑"/>
                        <m:limLoc m:val="undOvr"/>
                        <m:ctrlPr>
                          <a:rPr lang="zh-CN" altLang="zh-CN" sz="2400" b="1" i="1">
                            <a:solidFill>
                              <a:schemeClr val="tx1"/>
                            </a:solidFill>
                            <a:effectLst/>
                            <a:latin typeface="Cambria Math"/>
                            <a:ea typeface="Cambria Math"/>
                            <a:cs typeface="宋体"/>
                          </a:rPr>
                        </m:ctrlPr>
                      </m:naryPr>
                      <m:sub>
                        <m:r>
                          <a:rPr lang="en-US" altLang="zh-CN" sz="2400" b="1" i="1">
                            <a:solidFill>
                              <a:schemeClr val="tx1"/>
                            </a:solidFill>
                            <a:effectLst/>
                            <a:latin typeface="Cambria Math"/>
                            <a:ea typeface="宋体"/>
                            <a:cs typeface="宋体"/>
                          </a:rPr>
                          <m:t>𝐣</m:t>
                        </m:r>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𝟏</m:t>
                        </m:r>
                      </m:sub>
                      <m:sup>
                        <m:r>
                          <a:rPr lang="en-US" altLang="zh-CN" sz="2400" b="1" i="1">
                            <a:solidFill>
                              <a:schemeClr val="tx1"/>
                            </a:solidFill>
                            <a:effectLst/>
                            <a:latin typeface="Cambria Math"/>
                            <a:ea typeface="宋体"/>
                            <a:cs typeface="宋体"/>
                          </a:rPr>
                          <m:t>𝒏</m:t>
                        </m:r>
                      </m:sup>
                      <m:e>
                        <m:sSub>
                          <m:sSubPr>
                            <m:ctrlPr>
                              <a:rPr lang="zh-CN" altLang="zh-CN" sz="2400" b="1" i="1">
                                <a:solidFill>
                                  <a:schemeClr val="tx1"/>
                                </a:solidFill>
                                <a:effectLst/>
                                <a:latin typeface="Cambria Math"/>
                                <a:ea typeface="Cambria Math"/>
                                <a:cs typeface="宋体"/>
                              </a:rPr>
                            </m:ctrlPr>
                          </m:sSubPr>
                          <m:e>
                            <m:r>
                              <a:rPr lang="en-US" altLang="zh-CN" sz="2400" b="1" i="1">
                                <a:solidFill>
                                  <a:schemeClr val="tx1"/>
                                </a:solidFill>
                                <a:effectLst/>
                                <a:latin typeface="Cambria Math"/>
                                <a:ea typeface="宋体"/>
                                <a:cs typeface="宋体"/>
                              </a:rPr>
                              <m:t>𝒂</m:t>
                            </m:r>
                          </m:e>
                          <m:sub>
                            <m:r>
                              <a:rPr lang="en-US" altLang="zh-CN" sz="2400" b="1" i="1">
                                <a:solidFill>
                                  <a:schemeClr val="tx1"/>
                                </a:solidFill>
                                <a:effectLst/>
                                <a:latin typeface="Cambria Math"/>
                                <a:ea typeface="宋体"/>
                                <a:cs typeface="宋体"/>
                              </a:rPr>
                              <m:t>𝒊</m:t>
                            </m:r>
                          </m:sub>
                        </m:sSub>
                        <m:sSub>
                          <m:sSubPr>
                            <m:ctrlPr>
                              <a:rPr lang="zh-CN" altLang="zh-CN" sz="2400" b="1" i="1">
                                <a:solidFill>
                                  <a:schemeClr val="tx1"/>
                                </a:solidFill>
                                <a:effectLst/>
                                <a:latin typeface="Cambria Math"/>
                                <a:ea typeface="Cambria Math"/>
                                <a:cs typeface="宋体"/>
                              </a:rPr>
                            </m:ctrlPr>
                          </m:sSubPr>
                          <m:e>
                            <m:r>
                              <a:rPr lang="en-US" altLang="zh-CN" sz="2400" b="1" i="1">
                                <a:solidFill>
                                  <a:schemeClr val="tx1"/>
                                </a:solidFill>
                                <a:effectLst/>
                                <a:latin typeface="Cambria Math"/>
                                <a:ea typeface="宋体"/>
                                <a:cs typeface="宋体"/>
                              </a:rPr>
                              <m:t>𝒚</m:t>
                            </m:r>
                          </m:e>
                          <m:sub>
                            <m:r>
                              <a:rPr lang="en-US" altLang="zh-CN" sz="2400" b="1" i="1">
                                <a:solidFill>
                                  <a:schemeClr val="tx1"/>
                                </a:solidFill>
                                <a:effectLst/>
                                <a:latin typeface="Cambria Math"/>
                                <a:ea typeface="宋体"/>
                                <a:cs typeface="宋体"/>
                              </a:rPr>
                              <m:t>𝒊</m:t>
                            </m:r>
                          </m:sub>
                        </m:sSub>
                        <m:r>
                          <a:rPr lang="en-US" altLang="zh-CN" sz="2400" b="1" i="1">
                            <a:solidFill>
                              <a:schemeClr val="tx1"/>
                            </a:solidFill>
                            <a:effectLst/>
                            <a:latin typeface="Cambria Math"/>
                            <a:ea typeface="宋体"/>
                            <a:cs typeface="宋体"/>
                          </a:rPr>
                          <m:t>𝐊</m:t>
                        </m:r>
                        <m:d>
                          <m:dPr>
                            <m:ctrlPr>
                              <a:rPr lang="zh-CN" altLang="zh-CN" sz="2400" b="1" i="1">
                                <a:solidFill>
                                  <a:schemeClr val="tx1"/>
                                </a:solidFill>
                                <a:effectLst/>
                                <a:latin typeface="Cambria Math"/>
                                <a:ea typeface="Cambria Math"/>
                                <a:cs typeface="宋体"/>
                              </a:rPr>
                            </m:ctrlPr>
                          </m:dPr>
                          <m:e>
                            <m:sSub>
                              <m:sSubPr>
                                <m:ctrlPr>
                                  <a:rPr lang="zh-CN" altLang="zh-CN" sz="2400" b="1" i="1">
                                    <a:solidFill>
                                      <a:schemeClr val="tx1"/>
                                    </a:solidFill>
                                    <a:effectLst/>
                                    <a:latin typeface="Cambria Math"/>
                                    <a:ea typeface="Cambria Math"/>
                                    <a:cs typeface="宋体"/>
                                  </a:rPr>
                                </m:ctrlPr>
                              </m:sSubPr>
                              <m:e>
                                <m:r>
                                  <a:rPr lang="en-US" altLang="zh-CN" sz="2400" b="1" i="1">
                                    <a:solidFill>
                                      <a:schemeClr val="tx1"/>
                                    </a:solidFill>
                                    <a:effectLst/>
                                    <a:latin typeface="Cambria Math"/>
                                    <a:ea typeface="宋体"/>
                                    <a:cs typeface="宋体"/>
                                  </a:rPr>
                                  <m:t>𝑿</m:t>
                                </m:r>
                              </m:e>
                              <m:sub>
                                <m:r>
                                  <a:rPr lang="en-US" altLang="zh-CN" sz="2400" b="1" i="1">
                                    <a:solidFill>
                                      <a:schemeClr val="tx1"/>
                                    </a:solidFill>
                                    <a:effectLst/>
                                    <a:latin typeface="Cambria Math"/>
                                    <a:ea typeface="宋体"/>
                                    <a:cs typeface="宋体"/>
                                  </a:rPr>
                                  <m:t>𝒊</m:t>
                                </m:r>
                              </m:sub>
                            </m:sSub>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𝑿</m:t>
                            </m:r>
                          </m:e>
                        </m:d>
                      </m:e>
                    </m:nary>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𝐛</m:t>
                    </m:r>
                    <m:r>
                      <a:rPr lang="en-US" altLang="zh-CN" sz="2400" b="1">
                        <a:solidFill>
                          <a:schemeClr val="tx1"/>
                        </a:solidFill>
                        <a:effectLst/>
                        <a:latin typeface="Cambria Math"/>
                        <a:ea typeface="宋体"/>
                        <a:cs typeface="宋体"/>
                      </a:rPr>
                      <m:t>)</m:t>
                    </m:r>
                  </m:oMath>
                </a14:m>
                <a:r>
                  <a:rPr lang="zh-CN" altLang="en-US" sz="2400" b="1" dirty="0" smtClean="0">
                    <a:solidFill>
                      <a:schemeClr val="tx1"/>
                    </a:solidFill>
                    <a:effectLst/>
                    <a:latin typeface="微软雅黑" panose="020B0503020204020204" pitchFamily="34" charset="-122"/>
                    <a:ea typeface="微软雅黑" panose="020B0503020204020204" pitchFamily="34" charset="-122"/>
                    <a:cs typeface="宋体"/>
                  </a:rPr>
                  <a:t>，</a:t>
                </a:r>
                <a:r>
                  <a:rPr lang="zh-CN" altLang="zh-CN" sz="2400" b="1" dirty="0" smtClean="0">
                    <a:solidFill>
                      <a:schemeClr val="tx1"/>
                    </a:solidFill>
                    <a:effectLst/>
                    <a:latin typeface="微软雅黑" panose="020B0503020204020204" pitchFamily="34" charset="-122"/>
                    <a:ea typeface="微软雅黑" panose="020B0503020204020204" pitchFamily="34" charset="-122"/>
                    <a:cs typeface="宋体"/>
                  </a:rPr>
                  <a:t>其中</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a:t>
                </a:r>
                <a:r>
                  <a:rPr lang="en-US" altLang="zh-CN" sz="2400" b="1" dirty="0" err="1">
                    <a:solidFill>
                      <a:schemeClr val="tx1"/>
                    </a:solidFill>
                    <a:effectLst/>
                    <a:latin typeface="微软雅黑" panose="020B0503020204020204" pitchFamily="34" charset="-122"/>
                    <a:ea typeface="微软雅黑" panose="020B0503020204020204" pitchFamily="34" charset="-122"/>
                    <a:cs typeface="宋体"/>
                  </a:rPr>
                  <a:t>a</a:t>
                </a:r>
                <a:r>
                  <a:rPr lang="en-US" altLang="zh-CN" sz="2400" b="1" baseline="-25000" dirty="0" err="1">
                    <a:solidFill>
                      <a:schemeClr val="tx1"/>
                    </a:solidFill>
                    <a:effectLst/>
                    <a:latin typeface="微软雅黑" panose="020B0503020204020204" pitchFamily="34" charset="-122"/>
                    <a:ea typeface="微软雅黑" panose="020B0503020204020204" pitchFamily="34" charset="-122"/>
                    <a:cs typeface="宋体"/>
                  </a:rPr>
                  <a:t>i</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为拉格朗日乘子最优解，</a:t>
                </a:r>
                <a14:m>
                  <m:oMath xmlns:m="http://schemas.openxmlformats.org/officeDocument/2006/math">
                    <m:r>
                      <a:rPr lang="en-US" altLang="zh-CN" sz="2400" b="1" i="1">
                        <a:solidFill>
                          <a:schemeClr val="tx1"/>
                        </a:solidFill>
                        <a:effectLst/>
                        <a:latin typeface="Cambria Math"/>
                        <a:ea typeface="宋体"/>
                        <a:cs typeface="宋体"/>
                      </a:rPr>
                      <m:t>𝐊</m:t>
                    </m:r>
                    <m:d>
                      <m:dPr>
                        <m:ctrlPr>
                          <a:rPr lang="zh-CN" altLang="zh-CN" sz="2400" b="1" i="1">
                            <a:solidFill>
                              <a:schemeClr val="tx1"/>
                            </a:solidFill>
                            <a:effectLst/>
                            <a:latin typeface="Cambria Math"/>
                            <a:ea typeface="Cambria Math"/>
                            <a:cs typeface="宋体"/>
                          </a:rPr>
                        </m:ctrlPr>
                      </m:dPr>
                      <m:e>
                        <m:sSub>
                          <m:sSubPr>
                            <m:ctrlPr>
                              <a:rPr lang="zh-CN" altLang="zh-CN" sz="2400" b="1" i="1">
                                <a:solidFill>
                                  <a:schemeClr val="tx1"/>
                                </a:solidFill>
                                <a:effectLst/>
                                <a:latin typeface="Cambria Math"/>
                                <a:ea typeface="Cambria Math"/>
                                <a:cs typeface="宋体"/>
                              </a:rPr>
                            </m:ctrlPr>
                          </m:sSubPr>
                          <m:e>
                            <m:r>
                              <a:rPr lang="en-US" altLang="zh-CN" sz="2400" b="1" i="1">
                                <a:solidFill>
                                  <a:schemeClr val="tx1"/>
                                </a:solidFill>
                                <a:effectLst/>
                                <a:latin typeface="Cambria Math"/>
                                <a:ea typeface="宋体"/>
                                <a:cs typeface="宋体"/>
                              </a:rPr>
                              <m:t>𝑿</m:t>
                            </m:r>
                          </m:e>
                          <m:sub>
                            <m:r>
                              <a:rPr lang="en-US" altLang="zh-CN" sz="2400" b="1" i="1">
                                <a:solidFill>
                                  <a:schemeClr val="tx1"/>
                                </a:solidFill>
                                <a:effectLst/>
                                <a:latin typeface="Cambria Math"/>
                                <a:ea typeface="宋体"/>
                                <a:cs typeface="宋体"/>
                              </a:rPr>
                              <m:t>𝒊</m:t>
                            </m:r>
                          </m:sub>
                        </m:sSub>
                        <m:r>
                          <a:rPr lang="en-US" altLang="zh-CN" sz="2400" b="1">
                            <a:solidFill>
                              <a:schemeClr val="tx1"/>
                            </a:solidFill>
                            <a:effectLst/>
                            <a:latin typeface="Cambria Math"/>
                            <a:ea typeface="宋体"/>
                            <a:cs typeface="宋体"/>
                          </a:rPr>
                          <m:t>,</m:t>
                        </m:r>
                        <m:r>
                          <a:rPr lang="en-US" altLang="zh-CN" sz="2400" b="1" i="1">
                            <a:solidFill>
                              <a:schemeClr val="tx1"/>
                            </a:solidFill>
                            <a:effectLst/>
                            <a:latin typeface="Cambria Math"/>
                            <a:ea typeface="宋体"/>
                            <a:cs typeface="宋体"/>
                          </a:rPr>
                          <m:t>𝑿</m:t>
                        </m:r>
                      </m:e>
                    </m:d>
                  </m:oMath>
                </a14:m>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为核函数，满足条件</a:t>
                </a:r>
                <a14:m>
                  <m:oMath xmlns:m="http://schemas.openxmlformats.org/officeDocument/2006/math">
                    <m:r>
                      <a:rPr lang="en-US" altLang="zh-CN" sz="2400" b="1" i="1">
                        <a:solidFill>
                          <a:schemeClr val="tx1"/>
                        </a:solidFill>
                        <a:effectLst/>
                        <a:latin typeface="Cambria Math"/>
                        <a:cs typeface="Times New Roman"/>
                      </a:rPr>
                      <m:t>𝑲</m:t>
                    </m:r>
                    <m:d>
                      <m:dPr>
                        <m:ctrlPr>
                          <a:rPr lang="zh-CN" altLang="zh-CN" sz="2400" b="1" i="1">
                            <a:solidFill>
                              <a:schemeClr val="tx1"/>
                            </a:solidFill>
                            <a:effectLst/>
                            <a:latin typeface="Cambria Math"/>
                            <a:ea typeface="Cambria Math"/>
                            <a:cs typeface="Times New Roman"/>
                          </a:rPr>
                        </m:ctrlPr>
                      </m:dPr>
                      <m:e>
                        <m:r>
                          <a:rPr lang="en-US" altLang="zh-CN" sz="2400" b="1" i="1">
                            <a:solidFill>
                              <a:schemeClr val="tx1"/>
                            </a:solidFill>
                            <a:effectLst/>
                            <a:latin typeface="Cambria Math"/>
                            <a:cs typeface="Times New Roman"/>
                          </a:rPr>
                          <m:t>𝒙</m:t>
                        </m:r>
                        <m:r>
                          <a:rPr lang="en-US" altLang="zh-CN" sz="2400" b="1" i="1">
                            <a:solidFill>
                              <a:schemeClr val="tx1"/>
                            </a:solidFill>
                            <a:effectLst/>
                            <a:latin typeface="Cambria Math"/>
                            <a:cs typeface="Times New Roman"/>
                          </a:rPr>
                          <m:t>,</m:t>
                        </m:r>
                        <m:r>
                          <a:rPr lang="en-US" altLang="zh-CN" sz="2400" b="1" i="1">
                            <a:solidFill>
                              <a:schemeClr val="tx1"/>
                            </a:solidFill>
                            <a:effectLst/>
                            <a:latin typeface="Cambria Math"/>
                            <a:cs typeface="Times New Roman"/>
                          </a:rPr>
                          <m:t>𝒛</m:t>
                        </m:r>
                      </m:e>
                    </m:d>
                    <m:r>
                      <a:rPr lang="en-US" altLang="zh-CN" sz="2400" b="1" i="1">
                        <a:solidFill>
                          <a:schemeClr val="tx1"/>
                        </a:solidFill>
                        <a:effectLst/>
                        <a:latin typeface="Cambria Math"/>
                        <a:cs typeface="Times New Roman"/>
                      </a:rPr>
                      <m:t>=∅</m:t>
                    </m:r>
                    <m:d>
                      <m:dPr>
                        <m:ctrlPr>
                          <a:rPr lang="zh-CN" altLang="zh-CN" sz="2400" b="1" i="1">
                            <a:solidFill>
                              <a:schemeClr val="tx1"/>
                            </a:solidFill>
                            <a:effectLst/>
                            <a:latin typeface="Cambria Math"/>
                            <a:ea typeface="Cambria Math"/>
                            <a:cs typeface="Times New Roman"/>
                          </a:rPr>
                        </m:ctrlPr>
                      </m:dPr>
                      <m:e>
                        <m:r>
                          <a:rPr lang="en-US" altLang="zh-CN" sz="2400" b="1" i="1">
                            <a:solidFill>
                              <a:schemeClr val="tx1"/>
                            </a:solidFill>
                            <a:effectLst/>
                            <a:latin typeface="Cambria Math"/>
                            <a:cs typeface="Times New Roman"/>
                          </a:rPr>
                          <m:t>𝒙</m:t>
                        </m:r>
                      </m:e>
                    </m:d>
                    <m:r>
                      <a:rPr lang="en-US" altLang="zh-CN" sz="2400" b="1" i="1">
                        <a:solidFill>
                          <a:schemeClr val="tx1"/>
                        </a:solidFill>
                        <a:effectLst/>
                        <a:latin typeface="Cambria Math"/>
                        <a:cs typeface="Times New Roman"/>
                      </a:rPr>
                      <m:t>∙∅</m:t>
                    </m:r>
                    <m:d>
                      <m:dPr>
                        <m:ctrlPr>
                          <a:rPr lang="zh-CN" altLang="zh-CN" sz="2400" b="1" i="1">
                            <a:solidFill>
                              <a:schemeClr val="tx1"/>
                            </a:solidFill>
                            <a:effectLst/>
                            <a:latin typeface="Cambria Math"/>
                            <a:ea typeface="Cambria Math"/>
                            <a:cs typeface="Times New Roman"/>
                          </a:rPr>
                        </m:ctrlPr>
                      </m:dPr>
                      <m:e>
                        <m:r>
                          <a:rPr lang="en-US" altLang="zh-CN" sz="2400" b="1" i="1">
                            <a:solidFill>
                              <a:schemeClr val="tx1"/>
                            </a:solidFill>
                            <a:effectLst/>
                            <a:latin typeface="Cambria Math"/>
                            <a:cs typeface="Times New Roman"/>
                          </a:rPr>
                          <m:t>𝒛</m:t>
                        </m:r>
                      </m:e>
                    </m:d>
                  </m:oMath>
                </a14:m>
                <a:r>
                  <a:rPr lang="zh-CN" altLang="zh-CN" sz="2400" b="1" dirty="0">
                    <a:solidFill>
                      <a:schemeClr val="tx1"/>
                    </a:solidFill>
                    <a:effectLst/>
                    <a:latin typeface="微软雅黑" panose="020B0503020204020204" pitchFamily="34" charset="-122"/>
                    <a:ea typeface="微软雅黑" panose="020B0503020204020204" pitchFamily="34" charset="-122"/>
                    <a:cs typeface="Times New Roman"/>
                  </a:rPr>
                  <a:t>，其中</a:t>
                </a:r>
                <a:r>
                  <a:rPr lang="en-US" altLang="zh-CN" sz="2400" b="1" i="1" dirty="0" err="1">
                    <a:solidFill>
                      <a:schemeClr val="tx1"/>
                    </a:solidFill>
                    <a:effectLst/>
                    <a:latin typeface="微软雅黑" panose="020B0503020204020204" pitchFamily="34" charset="-122"/>
                    <a:ea typeface="微软雅黑" panose="020B0503020204020204" pitchFamily="34" charset="-122"/>
                    <a:cs typeface="宋体"/>
                  </a:rPr>
                  <a:t>x,z</a:t>
                </a:r>
                <a:r>
                  <a:rPr lang="zh-CN" altLang="zh-CN" sz="2400" b="1" dirty="0">
                    <a:solidFill>
                      <a:schemeClr val="tx1"/>
                    </a:solidFill>
                    <a:effectLst/>
                    <a:latin typeface="微软雅黑" panose="020B0503020204020204" pitchFamily="34" charset="-122"/>
                    <a:ea typeface="微软雅黑" panose="020B0503020204020204" pitchFamily="34" charset="-122"/>
                    <a:cs typeface="Times New Roman"/>
                  </a:rPr>
                  <a:t>属于</a:t>
                </a:r>
                <a:r>
                  <a:rPr lang="en-US" altLang="zh-CN" sz="2400" b="1" i="1" dirty="0">
                    <a:solidFill>
                      <a:schemeClr val="tx1"/>
                    </a:solidFill>
                    <a:effectLst/>
                    <a:latin typeface="微软雅黑" panose="020B0503020204020204" pitchFamily="34" charset="-122"/>
                    <a:ea typeface="微软雅黑" panose="020B0503020204020204" pitchFamily="34" charset="-122"/>
                    <a:cs typeface="宋体"/>
                  </a:rPr>
                  <a:t>X</a:t>
                </a:r>
                <a:r>
                  <a:rPr lang="zh-CN" altLang="zh-CN" sz="2400" b="1" dirty="0">
                    <a:solidFill>
                      <a:schemeClr val="tx1"/>
                    </a:solidFill>
                    <a:effectLst/>
                    <a:latin typeface="微软雅黑" panose="020B0503020204020204" pitchFamily="34" charset="-122"/>
                    <a:ea typeface="微软雅黑" panose="020B0503020204020204" pitchFamily="34" charset="-122"/>
                    <a:cs typeface="宋体"/>
                  </a:rPr>
                  <a:t>。</a:t>
                </a:r>
              </a:p>
            </p:txBody>
          </p:sp>
        </mc:Choice>
        <mc:Fallback>
          <p:sp>
            <p:nvSpPr>
              <p:cNvPr id="4" name="TextBox 1"/>
              <p:cNvSpPr txBox="1">
                <a:spLocks noRot="1" noChangeAspect="1" noMove="1" noResize="1" noEditPoints="1" noAdjustHandles="1" noChangeArrowheads="1" noChangeShapeType="1" noTextEdit="1"/>
              </p:cNvSpPr>
              <p:nvPr/>
            </p:nvSpPr>
            <p:spPr>
              <a:xfrm>
                <a:off x="250242" y="910628"/>
                <a:ext cx="11586157" cy="5206297"/>
              </a:xfrm>
              <a:prstGeom prst="rect">
                <a:avLst/>
              </a:prstGeom>
              <a:blipFill rotWithShape="1">
                <a:blip r:embed="rId2"/>
                <a:stretch>
                  <a:fillRect b="-5915"/>
                </a:stretch>
              </a:blipFill>
              <a:effectLst>
                <a:glow rad="127000">
                  <a:schemeClr val="bg1"/>
                </a:glow>
              </a:effectLst>
            </p:spPr>
            <p:txBody>
              <a:bodyPr/>
              <a:lstStyle/>
              <a:p>
                <a:r>
                  <a:rPr lang="zh-CN" altLang="en-US">
                    <a:noFill/>
                  </a:rPr>
                  <a:t> </a:t>
                </a:r>
              </a:p>
            </p:txBody>
          </p:sp>
        </mc:Fallback>
      </mc:AlternateContent>
    </p:spTree>
    <p:extLst>
      <p:ext uri="{BB962C8B-B14F-4D97-AF65-F5344CB8AC3E}">
        <p14:creationId xmlns:p14="http://schemas.microsoft.com/office/powerpoint/2010/main" val="26507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SVM</a:t>
            </a:r>
            <a:r>
              <a:rPr lang="zh-CN" altLang="en-US" dirty="0"/>
              <a:t>支持向量机</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551543" y="899886"/>
            <a:ext cx="9622971" cy="4893647"/>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模型运用思路</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自行车</a:t>
            </a:r>
            <a:r>
              <a:rPr lang="zh-CN" altLang="en-US" sz="2400" b="1" dirty="0" smtClean="0">
                <a:latin typeface="微软雅黑" panose="020B0503020204020204" pitchFamily="34" charset="-122"/>
                <a:ea typeface="微软雅黑" panose="020B0503020204020204" pitchFamily="34" charset="-122"/>
              </a:rPr>
              <a:t>销售商有大量的客户信息，这些信息</a:t>
            </a:r>
            <a:r>
              <a:rPr lang="zh-CN" altLang="en-US" sz="2400" b="1" dirty="0" smtClean="0">
                <a:latin typeface="微软雅黑" panose="020B0503020204020204" pitchFamily="34" charset="-122"/>
                <a:ea typeface="微软雅黑" panose="020B0503020204020204" pitchFamily="34" charset="-122"/>
              </a:rPr>
              <a:t>包括：</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solidFill>
                  <a:srgbClr val="FF0000"/>
                </a:solidFill>
                <a:latin typeface="微软雅黑" panose="020B0503020204020204" pitchFamily="34" charset="-122"/>
                <a:ea typeface="微软雅黑" panose="020B0503020204020204" pitchFamily="34" charset="-122"/>
              </a:rPr>
              <a:t>是否</a:t>
            </a:r>
            <a:r>
              <a:rPr lang="zh-CN" altLang="en-US" sz="2400" b="1" dirty="0" smtClean="0">
                <a:solidFill>
                  <a:srgbClr val="FF0000"/>
                </a:solidFill>
                <a:latin typeface="微软雅黑" panose="020B0503020204020204" pitchFamily="34" charset="-122"/>
                <a:ea typeface="微软雅黑" panose="020B0503020204020204" pitchFamily="34" charset="-122"/>
              </a:rPr>
              <a:t>购买过</a:t>
            </a:r>
            <a:r>
              <a:rPr lang="zh-CN" altLang="en-US" sz="2400" b="1" dirty="0" smtClean="0">
                <a:solidFill>
                  <a:srgbClr val="FF0000"/>
                </a:solidFill>
                <a:latin typeface="微软雅黑" panose="020B0503020204020204" pitchFamily="34" charset="-122"/>
                <a:ea typeface="微软雅黑" panose="020B0503020204020204" pitchFamily="34" charset="-122"/>
              </a:rPr>
              <a:t>自行车、年龄、收入、职业</a:t>
            </a:r>
            <a:r>
              <a:rPr lang="zh-CN" altLang="en-US" sz="2400" b="1" dirty="0" smtClean="0">
                <a:solidFill>
                  <a:srgbClr val="FF0000"/>
                </a:solidFill>
                <a:latin typeface="微软雅黑" panose="020B0503020204020204" pitchFamily="34" charset="-122"/>
                <a:ea typeface="微软雅黑" panose="020B0503020204020204" pitchFamily="34" charset="-122"/>
              </a:rPr>
              <a:t>、教育水平、上班距离、家庭中孩子数等等</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endParaRPr lang="en-US" altLang="zh-CN" sz="2400" b="1" dirty="0" smtClean="0">
              <a:solidFill>
                <a:srgbClr val="FF0000"/>
              </a:solidFill>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销售</a:t>
            </a:r>
            <a:r>
              <a:rPr lang="zh-CN" altLang="en-US" sz="2400" b="1" dirty="0" smtClean="0">
                <a:latin typeface="微软雅黑" panose="020B0503020204020204" pitchFamily="34" charset="-122"/>
                <a:ea typeface="微软雅黑" panose="020B0503020204020204" pitchFamily="34" charset="-122"/>
              </a:rPr>
              <a:t>商想对其客户进行分类，以此实现精准营销。对此，</a:t>
            </a:r>
            <a:r>
              <a:rPr lang="zh-CN" altLang="en-US" sz="2400" b="1" dirty="0" smtClean="0">
                <a:latin typeface="微软雅黑" panose="020B0503020204020204" pitchFamily="34" charset="-122"/>
                <a:ea typeface="微软雅黑" panose="020B0503020204020204" pitchFamily="34" charset="-122"/>
              </a:rPr>
              <a:t>我们可以</a:t>
            </a:r>
            <a:r>
              <a:rPr lang="zh-CN" altLang="en-US" sz="2400" b="1" dirty="0" smtClean="0">
                <a:latin typeface="微软雅黑" panose="020B0503020204020204" pitchFamily="34" charset="-122"/>
                <a:ea typeface="微软雅黑" panose="020B0503020204020204" pitchFamily="34" charset="-122"/>
              </a:rPr>
              <a:t>为自行车销售商创建一个支持向量机模型，来帮销售商分类他们的客户，以帮助他们实现精准营销</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假设</a:t>
            </a:r>
            <a:r>
              <a:rPr lang="zh-CN" altLang="en-US" sz="2400" b="1" dirty="0" smtClean="0">
                <a:latin typeface="微软雅黑" panose="020B0503020204020204" pitchFamily="34" charset="-122"/>
                <a:ea typeface="微软雅黑" panose="020B0503020204020204" pitchFamily="34" charset="-122"/>
              </a:rPr>
              <a:t>经过一系列</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smtClean="0">
                <a:solidFill>
                  <a:srgbClr val="FF0000"/>
                </a:solidFill>
                <a:latin typeface="微软雅黑" panose="020B0503020204020204" pitchFamily="34" charset="-122"/>
                <a:ea typeface="微软雅黑" panose="020B0503020204020204" pitchFamily="34" charset="-122"/>
              </a:rPr>
              <a:t>数据特征处理</a:t>
            </a:r>
            <a:r>
              <a:rPr lang="zh-CN" altLang="en-US" sz="2400" b="1" dirty="0" smtClean="0">
                <a:latin typeface="微软雅黑" panose="020B0503020204020204" pitchFamily="34" charset="-122"/>
                <a:ea typeface="微软雅黑" panose="020B0503020204020204" pitchFamily="34" charset="-122"/>
              </a:rPr>
              <a:t>和</a:t>
            </a:r>
            <a:r>
              <a:rPr lang="zh-CN" altLang="en-US" sz="2400" b="1" dirty="0" smtClean="0">
                <a:solidFill>
                  <a:srgbClr val="FF0000"/>
                </a:solidFill>
                <a:latin typeface="微软雅黑" panose="020B0503020204020204" pitchFamily="34" charset="-122"/>
                <a:ea typeface="微软雅黑" panose="020B0503020204020204" pitchFamily="34" charset="-122"/>
              </a:rPr>
              <a:t>支持</a:t>
            </a:r>
            <a:r>
              <a:rPr lang="zh-CN" altLang="en-US" sz="2400" b="1" dirty="0" smtClean="0">
                <a:solidFill>
                  <a:srgbClr val="FF0000"/>
                </a:solidFill>
                <a:latin typeface="微软雅黑" panose="020B0503020204020204" pitchFamily="34" charset="-122"/>
                <a:ea typeface="微软雅黑" panose="020B0503020204020204" pitchFamily="34" charset="-122"/>
              </a:rPr>
              <a:t>向量</a:t>
            </a:r>
            <a:r>
              <a:rPr lang="zh-CN" altLang="en-US" sz="2400" b="1" dirty="0" smtClean="0">
                <a:solidFill>
                  <a:srgbClr val="FF0000"/>
                </a:solidFill>
                <a:latin typeface="微软雅黑" panose="020B0503020204020204" pitchFamily="34" charset="-122"/>
                <a:ea typeface="微软雅黑" panose="020B0503020204020204" pitchFamily="34" charset="-122"/>
              </a:rPr>
              <a:t>机参数</a:t>
            </a:r>
            <a:r>
              <a:rPr lang="zh-CN" altLang="en-US" sz="2400" b="1" dirty="0" smtClean="0">
                <a:solidFill>
                  <a:srgbClr val="FF0000"/>
                </a:solidFill>
                <a:latin typeface="微软雅黑" panose="020B0503020204020204" pitchFamily="34" charset="-122"/>
                <a:ea typeface="微软雅黑" panose="020B0503020204020204" pitchFamily="34" charset="-122"/>
              </a:rPr>
              <a:t>调优</a:t>
            </a:r>
            <a:r>
              <a:rPr lang="zh-CN" altLang="en-US" sz="2400" b="1" dirty="0" smtClean="0">
                <a:latin typeface="微软雅黑" panose="020B0503020204020204" pitchFamily="34" charset="-122"/>
                <a:ea typeface="微软雅黑" panose="020B0503020204020204" pitchFamily="34" charset="-122"/>
              </a:rPr>
              <a:t>，训练后的模型分类准确度达到较高的水平，那么我们就运用训练后的模型预测潜在客户的购车行为，</a:t>
            </a:r>
            <a:r>
              <a:rPr lang="zh-CN" altLang="en-US" sz="2400" b="1" dirty="0" smtClean="0">
                <a:solidFill>
                  <a:srgbClr val="FF0000"/>
                </a:solidFill>
                <a:latin typeface="微软雅黑" panose="020B0503020204020204" pitchFamily="34" charset="-122"/>
                <a:ea typeface="微软雅黑" panose="020B0503020204020204" pitchFamily="34" charset="-122"/>
              </a:rPr>
              <a:t>对客户进行分类</a:t>
            </a:r>
            <a:r>
              <a:rPr lang="zh-CN" altLang="en-US" sz="2400" b="1" dirty="0" smtClean="0">
                <a:latin typeface="微软雅黑" panose="020B0503020204020204" pitchFamily="34" charset="-122"/>
                <a:ea typeface="微软雅黑" panose="020B0503020204020204" pitchFamily="34" charset="-122"/>
              </a:rPr>
              <a:t>，以此实现有针对性的</a:t>
            </a:r>
            <a:r>
              <a:rPr lang="zh-CN" altLang="en-US" sz="2400" b="1" dirty="0" smtClean="0">
                <a:solidFill>
                  <a:srgbClr val="FF0000"/>
                </a:solidFill>
                <a:latin typeface="微软雅黑" panose="020B0503020204020204" pitchFamily="34" charset="-122"/>
                <a:ea typeface="微软雅黑" panose="020B0503020204020204" pitchFamily="34" charset="-122"/>
              </a:rPr>
              <a:t>精准营销</a:t>
            </a:r>
            <a:r>
              <a:rPr lang="zh-CN" altLang="en-US" sz="2400" b="1" dirty="0" smtClean="0">
                <a:latin typeface="微软雅黑" panose="020B0503020204020204" pitchFamily="34" charset="-122"/>
                <a:ea typeface="微软雅黑" panose="020B0503020204020204" pitchFamily="34" charset="-122"/>
              </a:rPr>
              <a:t>，增加销售业绩，创造丰厚的利润。</a:t>
            </a:r>
          </a:p>
        </p:txBody>
      </p:sp>
    </p:spTree>
    <p:extLst>
      <p:ext uri="{BB962C8B-B14F-4D97-AF65-F5344CB8AC3E}">
        <p14:creationId xmlns:p14="http://schemas.microsoft.com/office/powerpoint/2010/main" val="1725216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smtClean="0"/>
              <a:t>– </a:t>
            </a:r>
            <a:r>
              <a:rPr lang="zh-CN" altLang="en-US" dirty="0" smtClean="0"/>
              <a:t>决策树</a:t>
            </a:r>
            <a:endParaRPr lang="zh-CN" altLang="en-US" dirty="0"/>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451560" y="870856"/>
            <a:ext cx="5678311" cy="3724096"/>
          </a:xfrm>
          <a:prstGeom prst="rect">
            <a:avLst/>
          </a:prstGeom>
          <a:noFill/>
        </p:spPr>
        <p:txBody>
          <a:bodyPr wrap="square" rtlCol="0">
            <a:spAutoFit/>
          </a:bodyPr>
          <a:lstStyle/>
          <a:p>
            <a:pPr marL="342900" indent="-342900">
              <a:spcBef>
                <a:spcPts val="1200"/>
              </a:spcBef>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决策</a:t>
            </a:r>
            <a:r>
              <a:rPr lang="zh-CN" altLang="en-US" sz="2400" b="1" dirty="0" smtClean="0">
                <a:latin typeface="微软雅黑" panose="020B0503020204020204" pitchFamily="34" charset="-122"/>
                <a:ea typeface="微软雅黑" panose="020B0503020204020204" pitchFamily="34" charset="-122"/>
              </a:rPr>
              <a:t>树算法不仅是一种典型的分类算法，也是一种优异的回归算法</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a:spcBef>
                <a:spcPts val="1200"/>
              </a:spcBef>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作为</a:t>
            </a:r>
            <a:r>
              <a:rPr lang="zh-CN" altLang="en-US" sz="2400" b="1" dirty="0" smtClean="0">
                <a:latin typeface="微软雅黑" panose="020B0503020204020204" pitchFamily="34" charset="-122"/>
                <a:ea typeface="微软雅黑" panose="020B0503020204020204" pitchFamily="34" charset="-122"/>
              </a:rPr>
              <a:t>一种典型的分类方法，在分类问题中使用决策树模型有很多的优点，决策树便于使用，而且高效；根据决策树可以很容易地构造出规则，而规则通常易于解释和理解</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342900" indent="-342900">
              <a:spcBef>
                <a:spcPts val="1200"/>
              </a:spcBef>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决策树</a:t>
            </a:r>
            <a:r>
              <a:rPr lang="zh-CN" altLang="en-US" sz="2400" b="1" dirty="0" smtClean="0">
                <a:latin typeface="微软雅黑" panose="020B0503020204020204" pitchFamily="34" charset="-122"/>
                <a:ea typeface="微软雅黑" panose="020B0503020204020204" pitchFamily="34" charset="-122"/>
              </a:rPr>
              <a:t>模型不仅适用于离散数据或者分类数据，也适用于连续的数值数据</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p:txBody>
      </p:sp>
      <p:sp>
        <p:nvSpPr>
          <p:cNvPr id="6" name="AutoShape 2" descr="https://upload-images.jianshu.io/upload_images/14638325-7063207f1274c675.jpg?imageMogr2/auto-orient/strip|imageView2/2/w/1086"/>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197" y="2241198"/>
            <a:ext cx="614362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4864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451656" y="949880"/>
            <a:ext cx="8825694" cy="2831544"/>
          </a:xfrm>
          <a:prstGeom prst="rect">
            <a:avLst/>
          </a:prstGeom>
          <a:noFill/>
        </p:spPr>
        <p:txBody>
          <a:bodyPr wrap="square" rtlCol="0">
            <a:spAutoFit/>
          </a:bodyPr>
          <a:lstStyle/>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作为分类树时，分类树在每次分枝时，穷举每一个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的每一个阈值，找到使得按照</a:t>
            </a:r>
            <a:r>
              <a:rPr lang="en-US" altLang="zh-CN" sz="2400" b="1" dirty="0">
                <a:latin typeface="微软雅黑" panose="020B0503020204020204" pitchFamily="34" charset="-122"/>
                <a:ea typeface="微软雅黑" panose="020B0503020204020204" pitchFamily="34" charset="-122"/>
              </a:rPr>
              <a:t>feature&lt;=</a:t>
            </a:r>
            <a:r>
              <a:rPr lang="zh-CN" altLang="en-US" sz="2400" b="1" dirty="0">
                <a:latin typeface="微软雅黑" panose="020B0503020204020204" pitchFamily="34" charset="-122"/>
                <a:ea typeface="微软雅黑" panose="020B0503020204020204" pitchFamily="34" charset="-122"/>
              </a:rPr>
              <a:t>阈值和</a:t>
            </a:r>
            <a:r>
              <a:rPr lang="en-US" altLang="zh-CN" sz="2400" b="1" dirty="0">
                <a:latin typeface="微软雅黑" panose="020B0503020204020204" pitchFamily="34" charset="-122"/>
                <a:ea typeface="微软雅黑" panose="020B0503020204020204" pitchFamily="34" charset="-122"/>
              </a:rPr>
              <a:t>feature&gt;=</a:t>
            </a:r>
            <a:r>
              <a:rPr lang="zh-CN" altLang="en-US" sz="2400" b="1" dirty="0">
                <a:latin typeface="微软雅黑" panose="020B0503020204020204" pitchFamily="34" charset="-122"/>
                <a:ea typeface="微软雅黑" panose="020B0503020204020204" pitchFamily="34" charset="-122"/>
              </a:rPr>
              <a:t>阈值分成的两个分枝的熵最大的</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和阈值，按照该标准分枝得到两个新节点。</a:t>
            </a:r>
          </a:p>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作为回归树时，回归树在每次分枝时穷举每一个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的每一个阈值，找到最好的分割点，即分成两个分枝的方差最小的</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和阈值，通过最小化方差能够找到最靠谱的分枝依据</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258756" y="3783464"/>
            <a:ext cx="4605865" cy="2758122"/>
          </a:xfrm>
          <a:prstGeom prst="rect">
            <a:avLst/>
          </a:prstGeom>
        </p:spPr>
      </p:pic>
    </p:spTree>
    <p:extLst>
      <p:ext uri="{BB962C8B-B14F-4D97-AF65-F5344CB8AC3E}">
        <p14:creationId xmlns:p14="http://schemas.microsoft.com/office/powerpoint/2010/main" val="1531042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451656" y="870857"/>
            <a:ext cx="6558744" cy="3816429"/>
          </a:xfrm>
          <a:prstGeom prst="rect">
            <a:avLst/>
          </a:prstGeom>
          <a:noFill/>
        </p:spPr>
        <p:txBody>
          <a:bodyPr wrap="square" rtlCol="0">
            <a:spAutoFit/>
          </a:bodyPr>
          <a:lstStyle/>
          <a:p>
            <a:pPr marL="342900" indent="-342900">
              <a:spcBef>
                <a:spcPts val="1200"/>
              </a:spcBef>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决策树算法</a:t>
            </a:r>
            <a:r>
              <a:rPr lang="zh-CN" altLang="en-US" sz="2400" b="1" dirty="0" smtClean="0">
                <a:latin typeface="微软雅黑" panose="020B0503020204020204" pitchFamily="34" charset="-122"/>
                <a:ea typeface="微软雅黑" panose="020B0503020204020204" pitchFamily="34" charset="-122"/>
              </a:rPr>
              <a:t>步骤：</a:t>
            </a:r>
            <a:endParaRPr lang="zh-CN" altLang="en-US" sz="2400" b="1" dirty="0">
              <a:latin typeface="微软雅黑" panose="020B0503020204020204" pitchFamily="34" charset="-122"/>
              <a:ea typeface="微软雅黑" panose="020B0503020204020204" pitchFamily="34" charset="-122"/>
            </a:endParaRP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计算</a:t>
            </a:r>
            <a:r>
              <a:rPr lang="en-US" altLang="zh-CN" sz="2400" b="1" dirty="0">
                <a:latin typeface="微软雅黑" panose="020B0503020204020204" pitchFamily="34" charset="-122"/>
                <a:ea typeface="微软雅黑" panose="020B0503020204020204" pitchFamily="34" charset="-122"/>
              </a:rPr>
              <a:t>label</a:t>
            </a:r>
            <a:r>
              <a:rPr lang="zh-CN" altLang="en-US" sz="2400" b="1" dirty="0">
                <a:latin typeface="微软雅黑" panose="020B0503020204020204" pitchFamily="34" charset="-122"/>
                <a:ea typeface="微软雅黑" panose="020B0503020204020204" pitchFamily="34" charset="-122"/>
              </a:rPr>
              <a:t>的总熵</a:t>
            </a: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计算每一个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对应的</a:t>
            </a:r>
            <a:r>
              <a:rPr lang="en-US" altLang="zh-CN" sz="2400" b="1" dirty="0">
                <a:latin typeface="微软雅黑" panose="020B0503020204020204" pitchFamily="34" charset="-122"/>
                <a:ea typeface="微软雅黑" panose="020B0503020204020204" pitchFamily="34" charset="-122"/>
              </a:rPr>
              <a:t>label</a:t>
            </a:r>
            <a:r>
              <a:rPr lang="zh-CN" altLang="en-US" sz="2400" b="1" dirty="0">
                <a:latin typeface="微软雅黑" panose="020B0503020204020204" pitchFamily="34" charset="-122"/>
                <a:ea typeface="微软雅黑" panose="020B0503020204020204" pitchFamily="34" charset="-122"/>
              </a:rPr>
              <a:t>的熵</a:t>
            </a: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计算每一个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的信息增益</a:t>
            </a: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比较各个</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的信息增益</a:t>
            </a:r>
            <a:r>
              <a:rPr lang="en-US" altLang="zh-CN" sz="2400" b="1" dirty="0">
                <a:latin typeface="微软雅黑" panose="020B0503020204020204" pitchFamily="34" charset="-122"/>
                <a:ea typeface="微软雅黑" panose="020B0503020204020204" pitchFamily="34" charset="-122"/>
              </a:rPr>
              <a:t>gain</a:t>
            </a:r>
            <a:r>
              <a:rPr lang="zh-CN" altLang="en-US" sz="2400" b="1" dirty="0">
                <a:latin typeface="微软雅黑" panose="020B0503020204020204" pitchFamily="34" charset="-122"/>
                <a:ea typeface="微软雅黑" panose="020B0503020204020204" pitchFamily="34" charset="-122"/>
              </a:rPr>
              <a:t>，选取信息增益最大的作为根节点进行分枝</a:t>
            </a:r>
          </a:p>
          <a:p>
            <a:pPr marL="457200" indent="-457200">
              <a:spcBef>
                <a:spcPts val="1200"/>
              </a:spcBef>
              <a:buClr>
                <a:srgbClr val="C00000"/>
              </a:buClr>
              <a:buFont typeface="+mj-ea"/>
              <a:buAutoNum type="circleNumDbPlain"/>
            </a:pPr>
            <a:r>
              <a:rPr lang="zh-CN" altLang="en-US" sz="2400" b="1" dirty="0">
                <a:latin typeface="微软雅黑" panose="020B0503020204020204" pitchFamily="34" charset="-122"/>
                <a:ea typeface="微软雅黑" panose="020B0503020204020204" pitchFamily="34" charset="-122"/>
              </a:rPr>
              <a:t>重复上述步骤，直至所有的</a:t>
            </a:r>
            <a:r>
              <a:rPr lang="en-US" altLang="zh-CN" sz="2400" b="1" dirty="0">
                <a:latin typeface="微软雅黑" panose="020B0503020204020204" pitchFamily="34" charset="-122"/>
                <a:ea typeface="微软雅黑" panose="020B0503020204020204" pitchFamily="34" charset="-122"/>
              </a:rPr>
              <a:t>feature</a:t>
            </a:r>
            <a:r>
              <a:rPr lang="zh-CN" altLang="en-US" sz="2400" b="1" dirty="0">
                <a:latin typeface="微软雅黑" panose="020B0503020204020204" pitchFamily="34" charset="-122"/>
                <a:ea typeface="微软雅黑" panose="020B0503020204020204" pitchFamily="34" charset="-122"/>
              </a:rPr>
              <a:t>完成分枝。</a:t>
            </a:r>
          </a:p>
        </p:txBody>
      </p:sp>
      <p:pic>
        <p:nvPicPr>
          <p:cNvPr id="6" name="图片 5"/>
          <p:cNvPicPr>
            <a:picLocks noChangeAspect="1"/>
          </p:cNvPicPr>
          <p:nvPr/>
        </p:nvPicPr>
        <p:blipFill rotWithShape="1">
          <a:blip r:embed="rId2"/>
          <a:srcRect l="1014" r="1014"/>
          <a:stretch/>
        </p:blipFill>
        <p:spPr>
          <a:xfrm>
            <a:off x="7157155" y="3241164"/>
            <a:ext cx="4436533" cy="3058620"/>
          </a:xfrm>
          <a:prstGeom prst="rect">
            <a:avLst/>
          </a:prstGeom>
        </p:spPr>
      </p:pic>
    </p:spTree>
    <p:extLst>
      <p:ext uri="{BB962C8B-B14F-4D97-AF65-F5344CB8AC3E}">
        <p14:creationId xmlns:p14="http://schemas.microsoft.com/office/powerpoint/2010/main" val="458625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5" name="矩形 4"/>
          <p:cNvSpPr/>
          <p:nvPr/>
        </p:nvSpPr>
        <p:spPr>
          <a:xfrm>
            <a:off x="519286" y="887821"/>
            <a:ext cx="10758313" cy="1569660"/>
          </a:xfrm>
          <a:prstGeom prst="rect">
            <a:avLst/>
          </a:prstGeom>
        </p:spPr>
        <p:txBody>
          <a:bodyPr wrap="square">
            <a:spAutoFit/>
          </a:bodyPr>
          <a:lstStyle/>
          <a:p>
            <a:pPr lvl="0"/>
            <a:r>
              <a:rPr lang="zh-CN" altLang="en-US" sz="2400" b="1" dirty="0">
                <a:latin typeface="微软雅黑" panose="020B0503020204020204" pitchFamily="34" charset="-122"/>
                <a:ea typeface="微软雅黑" panose="020B0503020204020204" pitchFamily="34" charset="-122"/>
              </a:rPr>
              <a:t>下面我们用不真实账号检测的例子说明如何使用构造决策树。为了简单起见，我们假设训练集合包含</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个元素：</a:t>
            </a:r>
            <a:r>
              <a:rPr lang="zh-CN" altLang="zh-CN" sz="2400" b="1" dirty="0">
                <a:latin typeface="微软雅黑" panose="020B0503020204020204" pitchFamily="34" charset="-122"/>
                <a:ea typeface="微软雅黑" panose="020B0503020204020204" pitchFamily="34" charset="-122"/>
              </a:rPr>
              <a:t> 其中s、m和l分别表示小、中和大。设L、F、H</a:t>
            </a:r>
            <a:r>
              <a:rPr lang="zh-CN" altLang="zh-CN" sz="2400" b="1" dirty="0" smtClean="0">
                <a:latin typeface="微软雅黑" panose="020B0503020204020204" pitchFamily="34" charset="-122"/>
                <a:ea typeface="微软雅黑" panose="020B0503020204020204" pitchFamily="34" charset="-122"/>
              </a:rPr>
              <a:t>和</a:t>
            </a:r>
            <a:r>
              <a:rPr lang="en-US" altLang="zh-CN" sz="2400" b="1" dirty="0" smtClean="0">
                <a:latin typeface="微软雅黑" panose="020B0503020204020204" pitchFamily="34" charset="-122"/>
                <a:ea typeface="微软雅黑" panose="020B0503020204020204" pitchFamily="34" charset="-122"/>
              </a:rPr>
              <a:t>D</a:t>
            </a:r>
            <a:r>
              <a:rPr lang="zh-CN" altLang="zh-CN" sz="2400" b="1" dirty="0" smtClean="0">
                <a:latin typeface="微软雅黑" panose="020B0503020204020204" pitchFamily="34" charset="-122"/>
                <a:ea typeface="微软雅黑" panose="020B0503020204020204" pitchFamily="34" charset="-122"/>
              </a:rPr>
              <a:t>表示</a:t>
            </a:r>
            <a:r>
              <a:rPr lang="zh-CN" altLang="zh-CN" sz="2400" b="1" dirty="0">
                <a:latin typeface="微软雅黑" panose="020B0503020204020204" pitchFamily="34" charset="-122"/>
                <a:ea typeface="微软雅黑" panose="020B0503020204020204" pitchFamily="34" charset="-122"/>
              </a:rPr>
              <a:t>日志密度、好友密度、是否使用真实头像和账号是否真实，下面计算各属性的信息增益</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  </a:t>
            </a:r>
            <a:endParaRPr lang="zh-CN" altLang="zh-CN" sz="24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6516093" y="2286146"/>
            <a:ext cx="5543550" cy="4057650"/>
          </a:xfrm>
          <a:prstGeom prst="rect">
            <a:avLst/>
          </a:prstGeom>
        </p:spPr>
      </p:pic>
      <p:pic>
        <p:nvPicPr>
          <p:cNvPr id="8" name="Picture 10" descr="http://latex.codecogs.com/gif.latex?info(D)=-0.7log_20.7-0.3log_20.3=0.7*0.51+0.3*1.74=0.8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03" y="2618779"/>
            <a:ext cx="5920327" cy="1999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http://latex.codecogs.com/gif.latex?info_L(D)=0.3*(-\frac%7b0%7d%7b3%7dlog_2\frac%7b0%7d%7b3%7d-\frac%7b3%7d%7b3%7dlog_2\frac%7b3%7d%7b3%7d)+0.4*(-\frac%7b1%7d%7b4%7dlog_2\frac%7b1%7d%7b4%7d-\frac%7b3%7d%7b4%7dlog_2\frac%7b3%7d%7b4%7d)+0.3*(-\frac%7b1%7d%7b3%7dlog_2\frac%7b1%7d%7b3%7d-\frac%7b2%7d%7b3%7dlog_2\frac%7b2%7d%7b3%7d)=0+0.326+0.277=0.6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16" y="3063397"/>
            <a:ext cx="6008163" cy="8461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http://latex.codecogs.com/gif.latex?gain(L)=0.879-0.603=0.2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003" y="4133218"/>
            <a:ext cx="3427016" cy="24190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65794" y="4598822"/>
            <a:ext cx="6096000" cy="1938992"/>
          </a:xfrm>
          <a:prstGeom prst="rect">
            <a:avLst/>
          </a:prstGeom>
        </p:spPr>
        <p:txBody>
          <a:bodyPr>
            <a:spAutoFit/>
          </a:bodyPr>
          <a:lstStyle/>
          <a:p>
            <a:pPr lvl="0" eaLnBrk="0" fontAlgn="base" hangingPunct="0">
              <a:spcBef>
                <a:spcPct val="0"/>
              </a:spcBef>
              <a:spcAft>
                <a:spcPct val="0"/>
              </a:spcAft>
            </a:pPr>
            <a:r>
              <a:rPr lang="zh-CN" altLang="zh-CN" sz="2400" b="1" dirty="0">
                <a:solidFill>
                  <a:srgbClr val="333333"/>
                </a:solidFill>
                <a:latin typeface="微软雅黑" panose="020B0503020204020204" pitchFamily="34" charset="-122"/>
                <a:ea typeface="微软雅黑" panose="020B0503020204020204" pitchFamily="34" charset="-122"/>
              </a:rPr>
              <a:t> 因此日志密度的信息增益是0.276。</a:t>
            </a:r>
            <a:endParaRPr lang="zh-CN" altLang="zh-CN" sz="2400"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400" b="1" dirty="0">
                <a:solidFill>
                  <a:srgbClr val="333333"/>
                </a:solidFill>
                <a:latin typeface="微软雅黑" panose="020B0503020204020204" pitchFamily="34" charset="-122"/>
                <a:ea typeface="微软雅黑" panose="020B0503020204020204" pitchFamily="34" charset="-122"/>
              </a:rPr>
              <a:t> </a:t>
            </a:r>
            <a:r>
              <a:rPr lang="zh-CN" altLang="zh-CN" sz="2400" b="1" dirty="0" smtClean="0">
                <a:solidFill>
                  <a:srgbClr val="333333"/>
                </a:solidFill>
                <a:latin typeface="微软雅黑" panose="020B0503020204020204" pitchFamily="34" charset="-122"/>
                <a:ea typeface="微软雅黑" panose="020B0503020204020204" pitchFamily="34" charset="-122"/>
              </a:rPr>
              <a:t>用</a:t>
            </a:r>
            <a:r>
              <a:rPr lang="zh-CN" altLang="zh-CN" sz="2400" b="1" dirty="0">
                <a:solidFill>
                  <a:srgbClr val="333333"/>
                </a:solidFill>
                <a:latin typeface="微软雅黑" panose="020B0503020204020204" pitchFamily="34" charset="-122"/>
                <a:ea typeface="微软雅黑" panose="020B0503020204020204" pitchFamily="34" charset="-122"/>
              </a:rPr>
              <a:t>同样方法得到H和F的信息增益分别为0.033和0.553。</a:t>
            </a:r>
            <a:endParaRPr lang="zh-CN" altLang="zh-CN" sz="2400"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sz="2400" b="1" dirty="0" smtClean="0">
                <a:solidFill>
                  <a:srgbClr val="333333"/>
                </a:solidFill>
                <a:latin typeface="微软雅黑" panose="020B0503020204020204" pitchFamily="34" charset="-122"/>
                <a:ea typeface="微软雅黑" panose="020B0503020204020204" pitchFamily="34" charset="-122"/>
              </a:rPr>
              <a:t> </a:t>
            </a:r>
            <a:r>
              <a:rPr lang="zh-CN" altLang="zh-CN" sz="2400" b="1" dirty="0" smtClean="0">
                <a:solidFill>
                  <a:srgbClr val="333333"/>
                </a:solidFill>
                <a:latin typeface="微软雅黑" panose="020B0503020204020204" pitchFamily="34" charset="-122"/>
                <a:ea typeface="微软雅黑" panose="020B0503020204020204" pitchFamily="34" charset="-122"/>
              </a:rPr>
              <a:t>因为</a:t>
            </a:r>
            <a:r>
              <a:rPr lang="zh-CN" altLang="zh-CN" sz="2400" b="1" dirty="0">
                <a:solidFill>
                  <a:srgbClr val="333333"/>
                </a:solidFill>
                <a:latin typeface="微软雅黑" panose="020B0503020204020204" pitchFamily="34" charset="-122"/>
                <a:ea typeface="微软雅黑" panose="020B0503020204020204" pitchFamily="34" charset="-122"/>
              </a:rPr>
              <a:t>F具有最大的信息增益，所以第一次分裂选择F为</a:t>
            </a:r>
            <a:r>
              <a:rPr lang="zh-CN" altLang="zh-CN" sz="2400" b="1" dirty="0" smtClean="0">
                <a:solidFill>
                  <a:srgbClr val="333333"/>
                </a:solidFill>
                <a:latin typeface="微软雅黑" panose="020B0503020204020204" pitchFamily="34" charset="-122"/>
                <a:ea typeface="微软雅黑" panose="020B0503020204020204" pitchFamily="34" charset="-122"/>
              </a:rPr>
              <a:t>分裂</a:t>
            </a:r>
            <a:r>
              <a:rPr lang="en-US" altLang="zh-CN" sz="2400" b="1" dirty="0" smtClean="0">
                <a:solidFill>
                  <a:srgbClr val="333333"/>
                </a:solidFill>
                <a:latin typeface="微软雅黑" panose="020B0503020204020204" pitchFamily="34" charset="-122"/>
                <a:ea typeface="微软雅黑" panose="020B0503020204020204" pitchFamily="34" charset="-122"/>
              </a:rPr>
              <a:t>  </a:t>
            </a:r>
            <a:r>
              <a:rPr lang="zh-CN" altLang="zh-CN" sz="2400" b="1" dirty="0" smtClean="0">
                <a:solidFill>
                  <a:srgbClr val="333333"/>
                </a:solidFill>
                <a:latin typeface="微软雅黑" panose="020B0503020204020204" pitchFamily="34" charset="-122"/>
                <a:ea typeface="微软雅黑" panose="020B0503020204020204" pitchFamily="34" charset="-122"/>
              </a:rPr>
              <a:t>属性</a:t>
            </a:r>
            <a:r>
              <a:rPr lang="zh-CN" altLang="en-US" sz="2400" b="1" dirty="0" smtClean="0">
                <a:solidFill>
                  <a:srgbClr val="333333"/>
                </a:solidFill>
                <a:latin typeface="微软雅黑" panose="020B0503020204020204" pitchFamily="34" charset="-122"/>
                <a:ea typeface="微软雅黑" panose="020B0503020204020204" pitchFamily="34" charset="-122"/>
              </a:rPr>
              <a:t>。</a:t>
            </a:r>
            <a:endParaRPr lang="zh-CN" altLang="zh-CN" sz="2400" b="1" dirty="0">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15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382212" y="899885"/>
            <a:ext cx="10455124" cy="3785652"/>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决策树</a:t>
            </a:r>
            <a:r>
              <a:rPr lang="zh-CN" altLang="en-US" sz="2400" b="1" dirty="0" smtClean="0">
                <a:latin typeface="微软雅黑" panose="020B0503020204020204" pitchFamily="34" charset="-122"/>
                <a:ea typeface="微软雅黑" panose="020B0503020204020204" pitchFamily="34" charset="-122"/>
              </a:rPr>
              <a:t>模型</a:t>
            </a:r>
            <a:r>
              <a:rPr lang="zh-CN" altLang="en-US" sz="2400" b="1" dirty="0" smtClean="0">
                <a:latin typeface="微软雅黑" panose="020B0503020204020204" pitchFamily="34" charset="-122"/>
                <a:ea typeface="微软雅黑" panose="020B0503020204020204" pitchFamily="34" charset="-122"/>
              </a:rPr>
              <a:t>的参数</a:t>
            </a:r>
            <a:r>
              <a:rPr lang="zh-CN" altLang="en-US" sz="2400" b="1" dirty="0" smtClean="0">
                <a:latin typeface="微软雅黑" panose="020B0503020204020204" pitchFamily="34" charset="-122"/>
                <a:ea typeface="微软雅黑" panose="020B0503020204020204" pitchFamily="34" charset="-122"/>
              </a:rPr>
              <a:t>配置</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endParaRPr lang="zh-CN" altLang="en-US" sz="2400" b="1" dirty="0" smtClean="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r>
              <a:rPr lang="zh-CN" altLang="en-US" sz="2400" b="1" dirty="0" smtClean="0">
                <a:latin typeface="微软雅黑" panose="020B0503020204020204" pitchFamily="34" charset="-122"/>
                <a:ea typeface="微软雅黑" panose="020B0503020204020204" pitchFamily="34" charset="-122"/>
              </a:rPr>
              <a:t>最大</a:t>
            </a:r>
            <a:r>
              <a:rPr lang="zh-CN" altLang="en-US" sz="2400" b="1" dirty="0" smtClean="0">
                <a:latin typeface="微软雅黑" panose="020B0503020204020204" pitchFamily="34" charset="-122"/>
                <a:ea typeface="微软雅黑" panose="020B0503020204020204" pitchFamily="34" charset="-122"/>
              </a:rPr>
              <a:t>深度：树的最大深度或者层，比如深度</a:t>
            </a:r>
            <a:r>
              <a:rPr lang="en-US" altLang="zh-CN" sz="2400" b="1" dirty="0" smtClean="0">
                <a:latin typeface="微软雅黑" panose="020B0503020204020204" pitchFamily="34" charset="-122"/>
                <a:ea typeface="微软雅黑" panose="020B0503020204020204" pitchFamily="34" charset="-122"/>
              </a:rPr>
              <a:t>0</a:t>
            </a:r>
            <a:r>
              <a:rPr lang="zh-CN" altLang="en-US" sz="2400" b="1" dirty="0" smtClean="0">
                <a:latin typeface="微软雅黑" panose="020B0503020204020204" pitchFamily="34" charset="-122"/>
                <a:ea typeface="微软雅黑" panose="020B0503020204020204" pitchFamily="34" charset="-122"/>
              </a:rPr>
              <a:t>代表只有一个叶节点，深度</a:t>
            </a:r>
            <a:r>
              <a:rPr lang="en-US" altLang="zh-CN" sz="2400" b="1" dirty="0" smtClean="0">
                <a:latin typeface="微软雅黑" panose="020B0503020204020204" pitchFamily="34" charset="-122"/>
                <a:ea typeface="微软雅黑" panose="020B0503020204020204" pitchFamily="34" charset="-122"/>
              </a:rPr>
              <a:t>1	</a:t>
            </a:r>
            <a:r>
              <a:rPr lang="zh-CN" altLang="en-US" sz="2400" b="1" dirty="0" smtClean="0">
                <a:latin typeface="微软雅黑" panose="020B0503020204020204" pitchFamily="34" charset="-122"/>
                <a:ea typeface="微软雅黑" panose="020B0503020204020204" pitchFamily="34" charset="-122"/>
              </a:rPr>
              <a:t>代表一个根节点和两个叶</a:t>
            </a:r>
            <a:r>
              <a:rPr lang="zh-CN" altLang="en-US" sz="2400" b="1" dirty="0" smtClean="0">
                <a:latin typeface="微软雅黑" panose="020B0503020204020204" pitchFamily="34" charset="-122"/>
                <a:ea typeface="微软雅黑" panose="020B0503020204020204" pitchFamily="34" charset="-122"/>
              </a:rPr>
              <a:t>节点。</a:t>
            </a:r>
            <a:endParaRPr lang="en-US" altLang="zh-CN" sz="2400" b="1" dirty="0" smtClean="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endParaRPr lang="zh-CN" altLang="en-US" sz="2400" b="1" dirty="0" smtClean="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r>
              <a:rPr lang="zh-CN" altLang="en-US" sz="2400" b="1" dirty="0" smtClean="0">
                <a:latin typeface="微软雅黑" panose="020B0503020204020204" pitchFamily="34" charset="-122"/>
                <a:ea typeface="微软雅黑" panose="020B0503020204020204" pitchFamily="34" charset="-122"/>
              </a:rPr>
              <a:t>计算标准：用于信息增益的计算标准。当算法</a:t>
            </a:r>
            <a:r>
              <a:rPr lang="zh-CN" altLang="en-US" sz="2400" b="1" dirty="0">
                <a:latin typeface="微软雅黑" panose="020B0503020204020204" pitchFamily="34" charset="-122"/>
                <a:ea typeface="微软雅黑" panose="020B0503020204020204" pitchFamily="34" charset="-122"/>
              </a:rPr>
              <a:t>为分类算法</a:t>
            </a:r>
            <a:r>
              <a:rPr lang="zh-CN" altLang="en-US" sz="2400" b="1" dirty="0" smtClean="0">
                <a:latin typeface="微软雅黑" panose="020B0503020204020204" pitchFamily="34" charset="-122"/>
                <a:ea typeface="微软雅黑" panose="020B0503020204020204" pitchFamily="34" charset="-122"/>
              </a:rPr>
              <a:t>时，支持的标准</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有</a:t>
            </a:r>
            <a:r>
              <a:rPr lang="en-US" altLang="zh-CN" sz="2400" b="1" dirty="0" smtClean="0">
                <a:latin typeface="微软雅黑" panose="020B0503020204020204" pitchFamily="34" charset="-122"/>
                <a:ea typeface="微软雅黑" panose="020B0503020204020204" pitchFamily="34" charset="-122"/>
              </a:rPr>
              <a:t>“</a:t>
            </a:r>
            <a:r>
              <a:rPr lang="en-US" altLang="zh-CN" sz="2400" b="1" dirty="0" err="1" smtClean="0">
                <a:latin typeface="微软雅黑" panose="020B0503020204020204" pitchFamily="34" charset="-122"/>
                <a:ea typeface="微软雅黑" panose="020B0503020204020204" pitchFamily="34" charset="-122"/>
              </a:rPr>
              <a:t>gini</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推荐</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和 </a:t>
            </a:r>
            <a:r>
              <a:rPr lang="en-US" altLang="zh-CN" sz="2400" b="1" dirty="0" smtClean="0">
                <a:latin typeface="微软雅黑" panose="020B0503020204020204" pitchFamily="34" charset="-122"/>
                <a:ea typeface="微软雅黑" panose="020B0503020204020204" pitchFamily="34" charset="-122"/>
              </a:rPr>
              <a:t>"entropy"</a:t>
            </a:r>
            <a:r>
              <a:rPr lang="zh-CN" altLang="en-US" sz="2400" b="1" dirty="0" smtClean="0">
                <a:latin typeface="微软雅黑" panose="020B0503020204020204" pitchFamily="34" charset="-122"/>
                <a:ea typeface="微软雅黑" panose="020B0503020204020204" pitchFamily="34" charset="-122"/>
              </a:rPr>
              <a:t>，当算法</a:t>
            </a:r>
            <a:r>
              <a:rPr lang="zh-CN" altLang="en-US" sz="2400" b="1" dirty="0">
                <a:latin typeface="微软雅黑" panose="020B0503020204020204" pitchFamily="34" charset="-122"/>
                <a:ea typeface="微软雅黑" panose="020B0503020204020204" pitchFamily="34" charset="-122"/>
              </a:rPr>
              <a:t>是</a:t>
            </a:r>
            <a:r>
              <a:rPr lang="zh-CN" altLang="en-US" sz="2400" b="1" dirty="0" smtClean="0">
                <a:latin typeface="微软雅黑" panose="020B0503020204020204" pitchFamily="34" charset="-122"/>
                <a:ea typeface="微软雅黑" panose="020B0503020204020204" pitchFamily="34" charset="-122"/>
              </a:rPr>
              <a:t>回归算法时，支持的标准有</a:t>
            </a:r>
            <a:r>
              <a:rPr lang="en-US" altLang="zh-CN" sz="2400" b="1" dirty="0" smtClean="0">
                <a:latin typeface="微软雅黑" panose="020B0503020204020204" pitchFamily="34" charset="-122"/>
                <a:ea typeface="微软雅黑" panose="020B0503020204020204" pitchFamily="34" charset="-122"/>
              </a:rPr>
              <a:t>	"variance"</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endParaRPr lang="zh-CN" altLang="en-US" sz="2400" b="1" dirty="0" smtClean="0">
              <a:latin typeface="微软雅黑" panose="020B0503020204020204" pitchFamily="34" charset="-122"/>
              <a:ea typeface="微软雅黑" panose="020B0503020204020204" pitchFamily="34" charset="-122"/>
            </a:endParaRPr>
          </a:p>
          <a:p>
            <a:pPr marL="285750" indent="-285750">
              <a:buClr>
                <a:srgbClr val="C00000"/>
              </a:buClr>
              <a:buFont typeface="Arial" panose="020B0604020202020204" pitchFamily="34" charset="0"/>
              <a:buChar char="•"/>
            </a:pPr>
            <a:r>
              <a:rPr lang="zh-CN" altLang="en-US" sz="2400" b="1" dirty="0" smtClean="0">
                <a:latin typeface="微软雅黑" panose="020B0503020204020204" pitchFamily="34" charset="-122"/>
                <a:ea typeface="微软雅黑" panose="020B0503020204020204" pitchFamily="34" charset="-122"/>
              </a:rPr>
              <a:t>最大特征数：分裂特征值的容器的最大</a:t>
            </a:r>
            <a:r>
              <a:rPr lang="zh-CN" altLang="en-US" sz="2400" b="1" dirty="0" smtClean="0">
                <a:latin typeface="微软雅黑" panose="020B0503020204020204" pitchFamily="34" charset="-122"/>
                <a:ea typeface="微软雅黑" panose="020B0503020204020204" pitchFamily="34" charset="-122"/>
              </a:rPr>
              <a:t>数目。</a:t>
            </a:r>
            <a:endParaRPr lang="en-US" altLang="zh-CN" sz="24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9895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决策树</a:t>
            </a:r>
          </a:p>
          <a:p>
            <a:endParaRPr lang="zh-CN" altLang="en-US" dirty="0"/>
          </a:p>
          <a:p>
            <a:endParaRPr lang="zh-CN" altLang="en-US" dirty="0"/>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mc:AlternateContent xmlns:mc="http://schemas.openxmlformats.org/markup-compatibility/2006">
        <mc:Choice xmlns:a14="http://schemas.microsoft.com/office/drawing/2010/main" Requires="a14">
          <p:graphicFrame>
            <p:nvGraphicFramePr>
              <p:cNvPr id="4" name="表格 3"/>
              <p:cNvGraphicFramePr>
                <a:graphicFrameLocks noGrp="1"/>
              </p:cNvGraphicFramePr>
              <p:nvPr>
                <p:extLst>
                  <p:ext uri="{D42A27DB-BD31-4B8C-83A1-F6EECF244321}">
                    <p14:modId xmlns:p14="http://schemas.microsoft.com/office/powerpoint/2010/main" val="2698376713"/>
                  </p:ext>
                </p:extLst>
              </p:nvPr>
            </p:nvGraphicFramePr>
            <p:xfrm>
              <a:off x="1323828" y="1405719"/>
              <a:ext cx="8639036" cy="4339988"/>
            </p:xfrm>
            <a:graphic>
              <a:graphicData uri="http://schemas.openxmlformats.org/drawingml/2006/table">
                <a:tbl>
                  <a:tblPr firstRow="1" firstCol="1" bandRow="1"/>
                  <a:tblGrid>
                    <a:gridCol w="2159759"/>
                    <a:gridCol w="2159759"/>
                    <a:gridCol w="2159759"/>
                    <a:gridCol w="2159759"/>
                  </a:tblGrid>
                  <a:tr h="415107">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不纯度</a:t>
                          </a:r>
                        </a:p>
                      </a:txBody>
                      <a:tcPr marL="68580" marR="68580"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任务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公式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描述</a:t>
                          </a:r>
                        </a:p>
                      </a:txBody>
                      <a:tcPr marL="68580" marR="68580"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7913">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基尼不纯度（</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Gini impurity</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14:m>
                            <m:oMathPara xmlns:m="http://schemas.openxmlformats.org/officeDocument/2006/math">
                              <m:oMathParaPr>
                                <m:jc m:val="centerGroup"/>
                              </m:oMathParaPr>
                              <m:oMath xmlns:m="http://schemas.openxmlformats.org/officeDocument/2006/math">
                                <m:nary>
                                  <m:naryPr>
                                    <m:chr m:val="∑"/>
                                    <m:limLoc m:val="subSup"/>
                                    <m:ctrlPr>
                                      <a:rPr lang="zh-CN" sz="1800" b="1" i="1" kern="100">
                                        <a:effectLst/>
                                        <a:latin typeface="Cambria Math"/>
                                        <a:ea typeface="Cambria Math" panose="02040503050406030204" pitchFamily="18" charset="0"/>
                                        <a:cs typeface="Times New Roman" panose="02020603050405020304" pitchFamily="18" charset="0"/>
                                      </a:rPr>
                                    </m:ctrlPr>
                                  </m:naryPr>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𝒄</m:t>
                                    </m:r>
                                  </m:sup>
                                  <m:e>
                                    <m:sSub>
                                      <m:sSubPr>
                                        <m:ctrlPr>
                                          <a:rPr lang="zh-CN" sz="1800" b="1" i="1" kern="100">
                                            <a:effectLst/>
                                            <a:latin typeface="Cambria Math"/>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800" b="1" i="1" kern="100">
                                            <a:effectLst/>
                                            <a:latin typeface="Cambria Math"/>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14:m>
                            <m:oMath xmlns:m="http://schemas.openxmlformats.org/officeDocument/2006/math">
                              <m:sSub>
                                <m:sSubPr>
                                  <m:ctrlPr>
                                    <a:rPr lang="zh-CN" sz="1800" b="1" i="1" kern="100">
                                      <a:effectLst/>
                                      <a:latin typeface="Cambria Math"/>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是节点上标签</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i</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的频率函数，</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C</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是唯一标签的数量</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5555">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熵（</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Entropy</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14:m>
                            <m:oMathPara xmlns:m="http://schemas.openxmlformats.org/officeDocument/2006/math">
                              <m:oMathParaPr>
                                <m:jc m:val="centerGroup"/>
                              </m:oMathParaPr>
                              <m:oMath xmlns:m="http://schemas.openxmlformats.org/officeDocument/2006/math">
                                <m:nary>
                                  <m:naryPr>
                                    <m:chr m:val="∑"/>
                                    <m:limLoc m:val="subSup"/>
                                    <m:ctrlPr>
                                      <a:rPr lang="zh-CN" sz="1800" b="1" i="1" kern="100">
                                        <a:effectLst/>
                                        <a:latin typeface="Cambria Math"/>
                                        <a:ea typeface="Cambria Math" panose="02040503050406030204" pitchFamily="18" charset="0"/>
                                        <a:cs typeface="Times New Roman" panose="02020603050405020304" pitchFamily="18" charset="0"/>
                                      </a:rPr>
                                    </m:ctrlPr>
                                  </m:naryPr>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𝒄</m:t>
                                    </m:r>
                                  </m:sup>
                                  <m:e>
                                    <m:sSub>
                                      <m:sSubPr>
                                        <m:ctrlPr>
                                          <a:rPr lang="zh-CN" sz="1800" b="1" i="1" kern="100">
                                            <a:effectLst/>
                                            <a:latin typeface="Cambria Math"/>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𝒍𝒐𝒈</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800" b="1" i="1" kern="100">
                                            <a:effectLst/>
                                            <a:latin typeface="Cambria Math"/>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𝒇</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同上</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1413">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方差（</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Variance</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回归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sz="1800" b="1" i="1" kern="100">
                                        <a:effectLst/>
                                        <a:latin typeface="Cambria Math"/>
                                        <a:ea typeface="Cambria Math" panose="02040503050406030204" pitchFamily="18" charset="0"/>
                                        <a:cs typeface="Times New Roman" panose="02020603050405020304" pitchFamily="18" charset="0"/>
                                      </a:rPr>
                                    </m:ctrlPr>
                                  </m:fPr>
                                  <m:num>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num>
                                  <m:den>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𝑵</m:t>
                                    </m:r>
                                  </m:den>
                                </m:f>
                                <m:nary>
                                  <m:naryPr>
                                    <m:chr m:val="∑"/>
                                    <m:limLoc m:val="undOvr"/>
                                    <m:ctrlPr>
                                      <a:rPr lang="zh-CN" sz="1800" b="1" i="1" kern="100">
                                        <a:effectLst/>
                                        <a:latin typeface="Cambria Math"/>
                                        <a:ea typeface="Cambria Math" panose="02040503050406030204" pitchFamily="18" charset="0"/>
                                        <a:cs typeface="Times New Roman" panose="02020603050405020304" pitchFamily="18" charset="0"/>
                                      </a:rPr>
                                    </m:ctrlPr>
                                  </m:naryPr>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𝑵</m:t>
                                    </m:r>
                                  </m:sup>
                                  <m:e>
                                    <m:sSup>
                                      <m:sSupPr>
                                        <m:ctrlPr>
                                          <a:rPr lang="zh-CN" sz="1800" b="1" i="1" kern="100">
                                            <a:effectLst/>
                                            <a:latin typeface="Cambria Math"/>
                                            <a:ea typeface="Cambria Math" panose="02040503050406030204" pitchFamily="18" charset="0"/>
                                            <a:cs typeface="Times New Roman" panose="02020603050405020304" pitchFamily="18" charset="0"/>
                                          </a:rPr>
                                        </m:ctrlPr>
                                      </m:sSup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800" b="1" i="1" kern="100">
                                                <a:effectLst/>
                                                <a:latin typeface="Cambria Math"/>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𝝁</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e>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𝟐</m:t>
                                        </m:r>
                                      </m:sup>
                                    </m:sSup>
                                  </m:e>
                                </m:nary>
                              </m:oMath>
                            </m:oMathPara>
                          </a14:m>
                          <a:endParaRPr 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14:m>
                            <m:oMath xmlns:m="http://schemas.openxmlformats.org/officeDocument/2006/math">
                              <m:sSub>
                                <m:sSubPr>
                                  <m:ctrlPr>
                                    <a:rPr lang="zh-CN" sz="1800" b="1" i="1" kern="100">
                                      <a:effectLst/>
                                      <a:latin typeface="Cambria Math"/>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是实例的标签（因变量），</a:t>
                          </a:r>
                          <a:r>
                            <a:rPr 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N</a:t>
                          </a: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是实例的数量，</a:t>
                          </a:r>
                          <a14:m>
                            <m:oMath xmlns:m="http://schemas.openxmlformats.org/officeDocument/2006/math">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𝝁</m:t>
                              </m:r>
                            </m:oMath>
                          </a14:m>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是</a:t>
                          </a:r>
                          <a14:m>
                            <m:oMath xmlns:m="http://schemas.openxmlformats.org/officeDocument/2006/math">
                              <m:f>
                                <m:fPr>
                                  <m:ctrlPr>
                                    <a:rPr lang="zh-CN" sz="1800" b="1" i="1" kern="100">
                                      <a:effectLst/>
                                      <a:latin typeface="Cambria Math"/>
                                      <a:ea typeface="Cambria Math" panose="02040503050406030204" pitchFamily="18" charset="0"/>
                                      <a:cs typeface="Times New Roman" panose="02020603050405020304" pitchFamily="18" charset="0"/>
                                    </a:rPr>
                                  </m:ctrlPr>
                                </m:fPr>
                                <m:num>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num>
                                <m:den>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𝑵</m:t>
                                  </m:r>
                                </m:den>
                              </m:f>
                              <m:nary>
                                <m:naryPr>
                                  <m:chr m:val="∑"/>
                                  <m:limLoc m:val="undOvr"/>
                                  <m:ctrlPr>
                                    <a:rPr lang="zh-CN" sz="1800" b="1" i="1" kern="100">
                                      <a:effectLst/>
                                      <a:latin typeface="Cambria Math"/>
                                      <a:ea typeface="Cambria Math" panose="02040503050406030204" pitchFamily="18" charset="0"/>
                                      <a:cs typeface="Times New Roman" panose="02020603050405020304" pitchFamily="18" charset="0"/>
                                    </a:rPr>
                                  </m:ctrlPr>
                                </m:naryPr>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𝑵</m:t>
                                  </m:r>
                                </m:sup>
                                <m:e>
                                  <m:sSub>
                                    <m:sSubPr>
                                      <m:ctrlPr>
                                        <a:rPr lang="zh-CN" sz="1800" b="1" i="1" kern="100">
                                          <a:effectLst/>
                                          <a:latin typeface="Cambria Math"/>
                                          <a:ea typeface="Cambria Math" panose="02040503050406030204" pitchFamily="18" charset="0"/>
                                          <a:cs typeface="Times New Roman" panose="02020603050405020304" pitchFamily="18" charset="0"/>
                                        </a:rPr>
                                      </m:ctrlPr>
                                    </m:sSubPr>
                                    <m:e>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sz="18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e>
                              </m:nary>
                            </m:oMath>
                          </a14:m>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给出的均值 </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mc:Choice>
        <mc:Fallback>
          <p:graphicFrame>
            <p:nvGraphicFramePr>
              <p:cNvPr id="4" name="表格 3"/>
              <p:cNvGraphicFramePr>
                <a:graphicFrameLocks noGrp="1"/>
              </p:cNvGraphicFramePr>
              <p:nvPr>
                <p:extLst>
                  <p:ext uri="{D42A27DB-BD31-4B8C-83A1-F6EECF244321}">
                    <p14:modId xmlns:p14="http://schemas.microsoft.com/office/powerpoint/2010/main" val="2698376713"/>
                  </p:ext>
                </p:extLst>
              </p:nvPr>
            </p:nvGraphicFramePr>
            <p:xfrm>
              <a:off x="1323828" y="1405719"/>
              <a:ext cx="8639036" cy="4339988"/>
            </p:xfrm>
            <a:graphic>
              <a:graphicData uri="http://schemas.openxmlformats.org/drawingml/2006/table">
                <a:tbl>
                  <a:tblPr firstRow="1" firstCol="1" bandRow="1"/>
                  <a:tblGrid>
                    <a:gridCol w="2159759"/>
                    <a:gridCol w="2159759"/>
                    <a:gridCol w="2159759"/>
                    <a:gridCol w="2159759"/>
                  </a:tblGrid>
                  <a:tr h="415107">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不纯度</a:t>
                          </a:r>
                        </a:p>
                      </a:txBody>
                      <a:tcPr marL="68580" marR="68580"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任务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公式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描述</a:t>
                          </a:r>
                        </a:p>
                      </a:txBody>
                      <a:tcPr marL="68580" marR="68580"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7913">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基尼不纯度（</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Gini impurity</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200282" t="-38571" r="-100282" b="-211905"/>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300282" t="-38571" r="-282" b="-211905"/>
                          </a:stretch>
                        </a:blipFill>
                      </a:tcPr>
                    </a:tc>
                  </a:tr>
                  <a:tr h="815555">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熵（</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Entropy</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分类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l="-200282" t="-217164" r="-100282" b="-232090"/>
                          </a:stretch>
                        </a:blipFill>
                      </a:tcPr>
                    </a:tc>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同上</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31413">
                    <a:tc>
                      <a:txBody>
                        <a:bodyPr/>
                        <a:lstStyle/>
                        <a:p>
                          <a:pPr algn="just">
                            <a:spcAft>
                              <a:spcPts val="0"/>
                            </a:spcAft>
                          </a:pP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方差（</a:t>
                          </a:r>
                          <a:r>
                            <a:rPr 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Variance</a:t>
                          </a:r>
                          <a:r>
                            <a:rPr 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回归</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rotWithShape="1">
                          <a:blip r:embed="rId2"/>
                          <a:stretch>
                            <a:fillRect l="-200282" t="-141667" r="-100282" b="-3667"/>
                          </a:stretch>
                        </a:blipFill>
                      </a:tcPr>
                    </a:tc>
                    <a:tc>
                      <a:txBody>
                        <a:bodyPr/>
                        <a:lstStyle/>
                        <a:p>
                          <a:endParaRPr lang="zh-CN"/>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rotWithShape="1">
                          <a:blip r:embed="rId2"/>
                          <a:stretch>
                            <a:fillRect l="-300282" t="-141667" r="-282" b="-3667"/>
                          </a:stretch>
                        </a:blipFill>
                      </a:tcPr>
                    </a:tc>
                  </a:tr>
                </a:tbl>
              </a:graphicData>
            </a:graphic>
          </p:graphicFrame>
        </mc:Fallback>
      </mc:AlternateContent>
    </p:spTree>
    <p:extLst>
      <p:ext uri="{BB962C8B-B14F-4D97-AF65-F5344CB8AC3E}">
        <p14:creationId xmlns:p14="http://schemas.microsoft.com/office/powerpoint/2010/main" val="3156986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机器学习的发展历史</a:t>
            </a:r>
          </a:p>
        </p:txBody>
      </p:sp>
      <p:sp>
        <p:nvSpPr>
          <p:cNvPr id="3" name="内容占位符 2"/>
          <p:cNvSpPr>
            <a:spLocks noGrp="1"/>
          </p:cNvSpPr>
          <p:nvPr>
            <p:ph sz="quarter" idx="14"/>
          </p:nvPr>
        </p:nvSpPr>
        <p:spPr/>
        <p:txBody>
          <a:bodyPr>
            <a:normAutofit lnSpcReduction="10000"/>
          </a:bodyPr>
          <a:lstStyle/>
          <a:p>
            <a:r>
              <a:rPr lang="en-US" altLang="zh-CN" dirty="0"/>
              <a:t>2</a:t>
            </a:r>
            <a:endParaRPr lang="zh-CN" altLang="en-US" dirty="0"/>
          </a:p>
        </p:txBody>
      </p:sp>
      <p:sp>
        <p:nvSpPr>
          <p:cNvPr id="5" name="TextBox 1"/>
          <p:cNvSpPr txBox="1"/>
          <p:nvPr/>
        </p:nvSpPr>
        <p:spPr>
          <a:xfrm>
            <a:off x="63263" y="1042975"/>
            <a:ext cx="11836400" cy="5852821"/>
          </a:xfrm>
          <a:prstGeom prst="rect">
            <a:avLst/>
          </a:prstGeom>
          <a:noFill/>
          <a:effectLst>
            <a:glow rad="127000">
              <a:schemeClr val="bg1"/>
            </a:glow>
          </a:effectLst>
        </p:spPr>
        <p:txBody>
          <a:bodyPr wrap="square" rtlCol="0">
            <a:spAutoFit/>
          </a:bodyPr>
          <a:lstStyle/>
          <a:p>
            <a:pPr marL="806135" lvl="2" defTabSz="914400" eaLnBrk="0" fontAlgn="base" hangingPunct="0">
              <a:lnSpc>
                <a:spcPct val="130000"/>
              </a:lnSpc>
              <a:spcBef>
                <a:spcPct val="20000"/>
              </a:spcBef>
              <a:spcAft>
                <a:spcPct val="0"/>
              </a:spcAft>
              <a:buClr>
                <a:srgbClr val="00B050"/>
              </a:buClr>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机器学习是人工智能应用研究比较重要的分支，其发展过程可分为</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4</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个阶段：</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第一阶段是在</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50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年代中叶到</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60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年代中叶，属于热烈时期</a:t>
            </a:r>
            <a:r>
              <a:rPr kumimoji="1" lang="zh-CN"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在这个时期，所研究的是“没有知识”的学习，即“无知”学习；其研究目标是各类自组织系统和自适应系统；指导本阶段研究的理论基础是早在</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40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年代就开始研究的神经网络模型。</a:t>
            </a:r>
            <a:endPar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第二阶段在</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60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年代中叶至</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70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年代中叶，被称为机器学习的冷静时期</a:t>
            </a:r>
            <a:r>
              <a:rPr kumimoji="1" lang="zh-CN"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本阶段的研究目标是模拟人类的概念学习过程，并采用逻辑结构或图结构作为机器内部描述。 </a:t>
            </a:r>
            <a:endPar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第三阶段从</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70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年代中叶至</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80</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年代中叶，称为复兴时期；在这个时期，人们从学习单个概念扩展到学习多个概念，探索不同的学习策略和各种学习方法。本阶段已开始把学习系统与各种应用结合起来。</a:t>
            </a:r>
            <a:endPar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机器学习的最新阶段始于</a:t>
            </a:r>
            <a:r>
              <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1986</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a:t>
            </a:r>
            <a:r>
              <a:rPr kumimoji="1" lang="zh-CN" altLang="en-US" sz="20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一方面，由于</a:t>
            </a:r>
            <a:r>
              <a:rPr kumimoji="1" lang="zh-CN" altLang="en-US" sz="20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神经网络</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研究的重新兴起</a:t>
            </a:r>
            <a:r>
              <a:rPr kumimoji="1" lang="zh-CN" altLang="en-US" sz="20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另一方面，</a:t>
            </a:r>
            <a:r>
              <a:rPr kumimoji="1" lang="zh-CN" altLang="en-US" sz="20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对</a:t>
            </a:r>
            <a:r>
              <a:rPr kumimoji="1" lang="zh-CN" altLang="en-US"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实验研究和应用研究得到前所未有的重视。</a:t>
            </a:r>
            <a:endParaRPr kumimoji="1" lang="en-US" altLang="zh-CN" sz="20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337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smtClean="0"/>
              <a:t>– </a:t>
            </a:r>
            <a:r>
              <a:rPr lang="zh-CN" altLang="en-US" dirty="0" smtClean="0"/>
              <a:t>随机森林</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内容占位符 2"/>
          <p:cNvSpPr txBox="1">
            <a:spLocks/>
          </p:cNvSpPr>
          <p:nvPr/>
        </p:nvSpPr>
        <p:spPr>
          <a:xfrm>
            <a:off x="702732" y="1001536"/>
            <a:ext cx="10515600" cy="55234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sz="2400" b="1" dirty="0" smtClean="0">
                <a:latin typeface="微软雅黑" panose="020B0503020204020204" pitchFamily="34" charset="-122"/>
                <a:ea typeface="微软雅黑" panose="020B0503020204020204" pitchFamily="34" charset="-122"/>
              </a:rPr>
              <a:t>随机森林，指的是利用多棵树对样本进行训练并预测的一种算法，对于每棵树，它们使用的训练集是从总的训练集中有放回采样出来的。</a:t>
            </a:r>
            <a:endParaRPr lang="en-US" altLang="zh-CN" sz="2400" b="1" dirty="0" smtClean="0">
              <a:latin typeface="微软雅黑" panose="020B0503020204020204" pitchFamily="34" charset="-122"/>
              <a:ea typeface="微软雅黑" panose="020B0503020204020204" pitchFamily="34" charset="-122"/>
            </a:endParaRPr>
          </a:p>
          <a:p>
            <a:pPr marL="0" indent="0">
              <a:lnSpc>
                <a:spcPct val="100000"/>
              </a:lnSpc>
              <a:buFont typeface="Arial" panose="020B0604020202020204" pitchFamily="34" charset="0"/>
              <a:buNone/>
            </a:pPr>
            <a:r>
              <a:rPr lang="zh-CN" altLang="en-US" sz="2400" b="1" dirty="0" smtClean="0">
                <a:latin typeface="微软雅黑" panose="020B0503020204020204" pitchFamily="34" charset="-122"/>
                <a:ea typeface="微软雅黑" panose="020B0503020204020204" pitchFamily="34" charset="-122"/>
              </a:rPr>
              <a:t>随机森林步骤：</a:t>
            </a:r>
            <a:endParaRPr lang="en-US" altLang="zh-CN" sz="2400" b="1" dirty="0" smtClean="0">
              <a:latin typeface="微软雅黑" panose="020B0503020204020204" pitchFamily="34" charset="-122"/>
              <a:ea typeface="微软雅黑" panose="020B0503020204020204" pitchFamily="34" charset="-122"/>
            </a:endParaRPr>
          </a:p>
          <a:p>
            <a:pPr>
              <a:lnSpc>
                <a:spcPct val="100000"/>
              </a:lnSpc>
              <a:buClr>
                <a:srgbClr val="C00000"/>
              </a:buClr>
            </a:pP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从原始数据集中按一定概率随机抽取</a:t>
            </a:r>
            <a:r>
              <a:rPr lang="en-US" altLang="zh-CN" sz="2400" b="1" dirty="0"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个样本</a:t>
            </a:r>
            <a:endParaRPr lang="en-US" altLang="zh-CN" sz="2400" b="1" dirty="0" smtClean="0">
              <a:latin typeface="微软雅黑" panose="020B0503020204020204" pitchFamily="34" charset="-122"/>
              <a:ea typeface="微软雅黑" panose="020B0503020204020204" pitchFamily="34" charset="-122"/>
            </a:endParaRPr>
          </a:p>
          <a:p>
            <a:pPr>
              <a:lnSpc>
                <a:spcPct val="100000"/>
              </a:lnSpc>
              <a:buClr>
                <a:srgbClr val="C00000"/>
              </a:buClr>
            </a:pP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从所有属性中随机选择</a:t>
            </a:r>
            <a:r>
              <a:rPr lang="en-US" altLang="zh-CN" sz="2400" b="1" dirty="0" smtClean="0">
                <a:latin typeface="微软雅黑" panose="020B0503020204020204" pitchFamily="34" charset="-122"/>
                <a:ea typeface="微软雅黑" panose="020B0503020204020204" pitchFamily="34" charset="-122"/>
              </a:rPr>
              <a:t>K</a:t>
            </a:r>
            <a:r>
              <a:rPr lang="zh-CN" altLang="en-US" sz="2400" b="1" dirty="0" smtClean="0">
                <a:latin typeface="微软雅黑" panose="020B0503020204020204" pitchFamily="34" charset="-122"/>
                <a:ea typeface="微软雅黑" panose="020B0503020204020204" pitchFamily="34" charset="-122"/>
              </a:rPr>
              <a:t>个属性，选择最佳分隔属性作为节点，建立分类回归树</a:t>
            </a:r>
            <a:r>
              <a:rPr lang="en-US" altLang="zh-CN" sz="2400" b="1" dirty="0" smtClean="0">
                <a:latin typeface="微软雅黑" panose="020B0503020204020204" pitchFamily="34" charset="-122"/>
                <a:ea typeface="微软雅黑" panose="020B0503020204020204" pitchFamily="34" charset="-122"/>
              </a:rPr>
              <a:t>(CART)</a:t>
            </a:r>
            <a:r>
              <a:rPr lang="zh-CN" altLang="en-US" sz="2400" b="1" dirty="0" smtClean="0">
                <a:latin typeface="微软雅黑" panose="020B0503020204020204" pitchFamily="34" charset="-122"/>
                <a:ea typeface="微软雅黑" panose="020B0503020204020204" pitchFamily="34" charset="-122"/>
              </a:rPr>
              <a:t>决策树</a:t>
            </a:r>
            <a:endParaRPr lang="en-US" altLang="zh-CN" sz="2400" b="1" dirty="0" smtClean="0">
              <a:latin typeface="微软雅黑" panose="020B0503020204020204" pitchFamily="34" charset="-122"/>
              <a:ea typeface="微软雅黑" panose="020B0503020204020204" pitchFamily="34" charset="-122"/>
            </a:endParaRPr>
          </a:p>
          <a:p>
            <a:pPr>
              <a:lnSpc>
                <a:spcPct val="100000"/>
              </a:lnSpc>
              <a:buClr>
                <a:srgbClr val="C00000"/>
              </a:buClr>
            </a:pP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重复以上两步</a:t>
            </a:r>
            <a:r>
              <a:rPr lang="en-US" altLang="zh-CN" sz="2400" b="1"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次，建立</a:t>
            </a:r>
            <a:r>
              <a:rPr lang="en-US" altLang="zh-CN" sz="2400" b="1"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棵</a:t>
            </a:r>
            <a:r>
              <a:rPr lang="en-US" altLang="zh-CN" sz="2400" b="1" dirty="0" smtClean="0">
                <a:latin typeface="微软雅黑" panose="020B0503020204020204" pitchFamily="34" charset="-122"/>
                <a:ea typeface="微软雅黑" panose="020B0503020204020204" pitchFamily="34" charset="-122"/>
              </a:rPr>
              <a:t>CART</a:t>
            </a:r>
            <a:r>
              <a:rPr lang="zh-CN" altLang="en-US" sz="2400" b="1" dirty="0" smtClean="0">
                <a:latin typeface="微软雅黑" panose="020B0503020204020204" pitchFamily="34" charset="-122"/>
                <a:ea typeface="微软雅黑" panose="020B0503020204020204" pitchFamily="34" charset="-122"/>
              </a:rPr>
              <a:t>决策树</a:t>
            </a:r>
            <a:endParaRPr lang="en-US" altLang="zh-CN" sz="2400" b="1" dirty="0" smtClean="0">
              <a:latin typeface="微软雅黑" panose="020B0503020204020204" pitchFamily="34" charset="-122"/>
              <a:ea typeface="微软雅黑" panose="020B0503020204020204" pitchFamily="34" charset="-122"/>
            </a:endParaRPr>
          </a:p>
          <a:p>
            <a:pPr>
              <a:lnSpc>
                <a:spcPct val="100000"/>
              </a:lnSpc>
              <a:buClr>
                <a:srgbClr val="C00000"/>
              </a:buClr>
            </a:pPr>
            <a:r>
              <a:rPr lang="en-US" altLang="zh-CN" sz="2400" b="1" dirty="0" smtClean="0">
                <a:latin typeface="微软雅黑" panose="020B0503020204020204" pitchFamily="34" charset="-122"/>
                <a:ea typeface="微软雅黑" panose="020B0503020204020204" pitchFamily="34" charset="-122"/>
              </a:rPr>
              <a:t>4.</a:t>
            </a:r>
            <a:r>
              <a:rPr lang="zh-CN" altLang="en-US" sz="2400" b="1" dirty="0" smtClean="0">
                <a:latin typeface="微软雅黑" panose="020B0503020204020204" pitchFamily="34" charset="-122"/>
                <a:ea typeface="微软雅黑" panose="020B0503020204020204" pitchFamily="34" charset="-122"/>
              </a:rPr>
              <a:t>这</a:t>
            </a:r>
            <a:r>
              <a:rPr lang="en-US" altLang="zh-CN" sz="2400" b="1" dirty="0" smtClean="0">
                <a:latin typeface="微软雅黑" panose="020B0503020204020204" pitchFamily="34" charset="-122"/>
                <a:ea typeface="微软雅黑" panose="020B0503020204020204" pitchFamily="34" charset="-122"/>
              </a:rPr>
              <a:t>m</a:t>
            </a:r>
            <a:r>
              <a:rPr lang="zh-CN" altLang="en-US" sz="2400" b="1" dirty="0" smtClean="0">
                <a:latin typeface="微软雅黑" panose="020B0503020204020204" pitchFamily="34" charset="-122"/>
                <a:ea typeface="微软雅黑" panose="020B0503020204020204" pitchFamily="34" charset="-122"/>
              </a:rPr>
              <a:t>个</a:t>
            </a:r>
            <a:r>
              <a:rPr lang="en-US" altLang="zh-CN" sz="2400" b="1" dirty="0" smtClean="0">
                <a:latin typeface="微软雅黑" panose="020B0503020204020204" pitchFamily="34" charset="-122"/>
                <a:ea typeface="微软雅黑" panose="020B0503020204020204" pitchFamily="34" charset="-122"/>
              </a:rPr>
              <a:t>CART</a:t>
            </a:r>
            <a:r>
              <a:rPr lang="zh-CN" altLang="en-US" sz="2400" b="1" dirty="0" smtClean="0">
                <a:latin typeface="微软雅黑" panose="020B0503020204020204" pitchFamily="34" charset="-122"/>
                <a:ea typeface="微软雅黑" panose="020B0503020204020204" pitchFamily="34" charset="-122"/>
              </a:rPr>
              <a:t>决策树形成随机森林，通过投票表决结果</a:t>
            </a:r>
            <a:endParaRPr lang="en-US" altLang="zh-CN" sz="2400" b="1" dirty="0" smtClean="0">
              <a:latin typeface="微软雅黑" panose="020B0503020204020204" pitchFamily="34" charset="-122"/>
              <a:ea typeface="微软雅黑" panose="020B0503020204020204" pitchFamily="34" charset="-122"/>
            </a:endParaRPr>
          </a:p>
          <a:p>
            <a:pPr marL="0" indent="0">
              <a:lnSpc>
                <a:spcPct val="100000"/>
              </a:lnSpc>
              <a:buClr>
                <a:srgbClr val="FF0000"/>
              </a:buClr>
              <a:buFont typeface="Arial" panose="020B0604020202020204" pitchFamily="34" charset="0"/>
              <a:buNone/>
            </a:pPr>
            <a:r>
              <a:rPr lang="zh-CN" altLang="en-US" sz="2400" b="1" dirty="0" smtClean="0">
                <a:latin typeface="微软雅黑" panose="020B0503020204020204" pitchFamily="34" charset="-122"/>
                <a:ea typeface="微软雅黑" panose="020B0503020204020204" pitchFamily="34" charset="-122"/>
              </a:rPr>
              <a:t>影响随机森林性能的主要因素：</a:t>
            </a:r>
            <a:endParaRPr lang="en-US" altLang="zh-CN" sz="2400" b="1" dirty="0" smtClean="0">
              <a:latin typeface="微软雅黑" panose="020B0503020204020204" pitchFamily="34" charset="-122"/>
              <a:ea typeface="微软雅黑" panose="020B0503020204020204" pitchFamily="34" charset="-122"/>
            </a:endParaRPr>
          </a:p>
          <a:p>
            <a:pPr>
              <a:lnSpc>
                <a:spcPct val="100000"/>
              </a:lnSpc>
              <a:buClr>
                <a:srgbClr val="C00000"/>
              </a:buClr>
            </a:pPr>
            <a:r>
              <a:rPr lang="zh-CN" altLang="en-US" sz="2400" b="1" dirty="0" smtClean="0">
                <a:latin typeface="微软雅黑" panose="020B0503020204020204" pitchFamily="34" charset="-122"/>
                <a:ea typeface="微软雅黑" panose="020B0503020204020204" pitchFamily="34" charset="-122"/>
              </a:rPr>
              <a:t>单棵树的强度</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越强越好</a:t>
            </a:r>
            <a:endParaRPr lang="en-US" altLang="zh-CN" sz="2400" b="1" dirty="0" smtClean="0">
              <a:latin typeface="微软雅黑" panose="020B0503020204020204" pitchFamily="34" charset="-122"/>
              <a:ea typeface="微软雅黑" panose="020B0503020204020204" pitchFamily="34" charset="-122"/>
            </a:endParaRPr>
          </a:p>
          <a:p>
            <a:pPr>
              <a:lnSpc>
                <a:spcPct val="100000"/>
              </a:lnSpc>
              <a:buClr>
                <a:srgbClr val="C00000"/>
              </a:buClr>
            </a:pPr>
            <a:r>
              <a:rPr lang="zh-CN" altLang="en-US" sz="2400" b="1" dirty="0" smtClean="0">
                <a:latin typeface="微软雅黑" panose="020B0503020204020204" pitchFamily="34" charset="-122"/>
                <a:ea typeface="微软雅黑" panose="020B0503020204020204" pitchFamily="34" charset="-122"/>
              </a:rPr>
              <a:t>森林中树的相关性</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越相关越差</a:t>
            </a:r>
          </a:p>
          <a:p>
            <a:pPr marL="0" indent="0">
              <a:lnSpc>
                <a:spcPct val="100000"/>
              </a:lnSpc>
              <a:buFont typeface="Arial" panose="020B0604020202020204" pitchFamily="34" charset="0"/>
              <a:buNone/>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9552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随机森林</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563677" y="1016000"/>
                <a:ext cx="9596319" cy="5640647"/>
              </a:xfrm>
              <a:prstGeom prst="rect">
                <a:avLst/>
              </a:prstGeom>
            </p:spPr>
            <p:txBody>
              <a:bodyPr wrap="square">
                <a:spAutoFit/>
              </a:bodyPr>
              <a:lstStyle/>
              <a:p>
                <a:pPr marL="342900" indent="-342900" algn="just">
                  <a:spcAft>
                    <a:spcPts val="0"/>
                  </a:spcAft>
                  <a:buClr>
                    <a:srgbClr val="C00000"/>
                  </a:buClr>
                  <a:buFont typeface="Wingdings" panose="05000000000000000000" pitchFamily="2" charset="2"/>
                  <a:buChar char="n"/>
                </a:pPr>
                <a:r>
                  <a:rPr lang="zh-CN" altLang="zh-CN" sz="2400" b="1" kern="100" dirty="0" smtClean="0">
                    <a:solidFill>
                      <a:schemeClr val="tx1"/>
                    </a:solidFill>
                    <a:latin typeface="微软雅黑" panose="020B0503020204020204" pitchFamily="34" charset="-122"/>
                    <a:ea typeface="微软雅黑" panose="020B0503020204020204" pitchFamily="34" charset="-122"/>
                    <a:cs typeface="Times New Roman"/>
                  </a:rPr>
                  <a:t>随机森林本质是由一组决策树</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k</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k </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 1,2,…,K}</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构成的一种集成算法，其中</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X</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为特征向量</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baseline="-25000" dirty="0">
                    <a:solidFill>
                      <a:schemeClr val="tx1"/>
                    </a:solidFill>
                    <a:effectLst/>
                    <a:latin typeface="微软雅黑" panose="020B0503020204020204" pitchFamily="34" charset="-122"/>
                    <a:ea typeface="微软雅黑" panose="020B0503020204020204" pitchFamily="34" charset="-122"/>
                    <a:cs typeface="Times New Roman"/>
                  </a:rPr>
                  <a:t>1</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baseline="-25000" dirty="0">
                    <a:solidFill>
                      <a:schemeClr val="tx1"/>
                    </a:solidFill>
                    <a:effectLst/>
                    <a:latin typeface="微软雅黑" panose="020B0503020204020204" pitchFamily="34" charset="-122"/>
                    <a:ea typeface="微软雅黑" panose="020B0503020204020204" pitchFamily="34" charset="-122"/>
                    <a:cs typeface="Times New Roman"/>
                  </a:rPr>
                  <a:t>2</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F</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k</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是表示决策树节点特征的独立同分布随机向量</a:t>
                </a:r>
                <a:r>
                  <a:rPr lang="zh-CN" altLang="zh-CN" sz="2400" b="1" kern="100" dirty="0" smtClean="0">
                    <a:solidFill>
                      <a:schemeClr val="tx1"/>
                    </a:solidFill>
                    <a:effectLst/>
                    <a:latin typeface="微软雅黑" panose="020B0503020204020204" pitchFamily="34" charset="-122"/>
                    <a:ea typeface="微软雅黑" panose="020B0503020204020204" pitchFamily="34" charset="-122"/>
                    <a:cs typeface="Times New Roman"/>
                  </a:rPr>
                  <a:t>。</a:t>
                </a:r>
                <a:endParaRPr lang="en-US" altLang="zh-CN" sz="2400" b="1" kern="100" dirty="0" smtClean="0">
                  <a:solidFill>
                    <a:schemeClr val="tx1"/>
                  </a:solidFill>
                  <a:effectLst/>
                  <a:latin typeface="微软雅黑" panose="020B0503020204020204" pitchFamily="34" charset="-122"/>
                  <a:ea typeface="微软雅黑" panose="020B0503020204020204" pitchFamily="34" charset="-122"/>
                  <a:cs typeface="Times New Roman"/>
                </a:endParaRPr>
              </a:p>
              <a:p>
                <a:pPr marL="342900" indent="-342900" algn="just">
                  <a:spcAft>
                    <a:spcPts val="0"/>
                  </a:spcAft>
                  <a:buClr>
                    <a:srgbClr val="C00000"/>
                  </a:buClr>
                  <a:buFont typeface="Wingdings" panose="05000000000000000000" pitchFamily="2" charset="2"/>
                  <a:buChar char="n"/>
                </a:pPr>
                <a:r>
                  <a:rPr lang="zh-CN" altLang="zh-CN" sz="2400" b="1" kern="100" dirty="0" smtClean="0">
                    <a:solidFill>
                      <a:schemeClr val="tx1"/>
                    </a:solidFill>
                    <a:effectLst/>
                    <a:latin typeface="微软雅黑" panose="020B0503020204020204" pitchFamily="34" charset="-122"/>
                    <a:ea typeface="微软雅黑" panose="020B0503020204020204" pitchFamily="34" charset="-122"/>
                    <a:cs typeface="Times New Roman"/>
                  </a:rPr>
                  <a:t>随机</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森林将每棵树的决策进行汇总，基于投票机制输出随机森林的最终结果</a:t>
                </a:r>
                <a:r>
                  <a:rPr lang="zh-CN" altLang="zh-CN" sz="2400" b="1" kern="100" dirty="0" smtClean="0">
                    <a:solidFill>
                      <a:schemeClr val="tx1"/>
                    </a:solidFill>
                    <a:effectLst/>
                    <a:latin typeface="微软雅黑" panose="020B0503020204020204" pitchFamily="34" charset="-122"/>
                    <a:ea typeface="微软雅黑" panose="020B0503020204020204" pitchFamily="34" charset="-122"/>
                    <a:cs typeface="Times New Roman"/>
                  </a:rPr>
                  <a:t>。</a:t>
                </a:r>
                <a:endParaRPr lang="en-US" altLang="zh-CN" sz="2400" b="1" kern="100" dirty="0" smtClean="0">
                  <a:solidFill>
                    <a:schemeClr val="tx1"/>
                  </a:solidFill>
                  <a:effectLst/>
                  <a:latin typeface="微软雅黑" panose="020B0503020204020204" pitchFamily="34" charset="-122"/>
                  <a:ea typeface="微软雅黑" panose="020B0503020204020204" pitchFamily="34" charset="-122"/>
                  <a:cs typeface="Times New Roman"/>
                </a:endParaRPr>
              </a:p>
              <a:p>
                <a:pPr marL="342900" indent="-342900" algn="just">
                  <a:spcAft>
                    <a:spcPts val="0"/>
                  </a:spcAft>
                  <a:buClr>
                    <a:srgbClr val="C00000"/>
                  </a:buClr>
                  <a:buFont typeface="Wingdings" panose="05000000000000000000" pitchFamily="2" charset="2"/>
                  <a:buChar char="n"/>
                </a:pPr>
                <a:r>
                  <a:rPr lang="zh-CN" altLang="zh-CN" sz="2400" b="1" kern="100" dirty="0" smtClean="0">
                    <a:solidFill>
                      <a:schemeClr val="tx1"/>
                    </a:solidFill>
                    <a:effectLst/>
                    <a:latin typeface="微软雅黑" panose="020B0503020204020204" pitchFamily="34" charset="-122"/>
                    <a:ea typeface="微软雅黑" panose="020B0503020204020204" pitchFamily="34" charset="-122"/>
                    <a:cs typeface="Times New Roman"/>
                  </a:rPr>
                  <a:t>随着</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随机森林中决策树数量的增加，对于所有序列</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baseline="-25000" dirty="0">
                    <a:solidFill>
                      <a:schemeClr val="tx1"/>
                    </a:solidFill>
                    <a:effectLst/>
                    <a:latin typeface="微软雅黑" panose="020B0503020204020204" pitchFamily="34" charset="-122"/>
                    <a:ea typeface="微软雅黑" panose="020B0503020204020204" pitchFamily="34" charset="-122"/>
                    <a:cs typeface="Times New Roman"/>
                  </a:rPr>
                  <a:t>1</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baseline="-25000" dirty="0">
                    <a:solidFill>
                      <a:schemeClr val="tx1"/>
                    </a:solidFill>
                    <a:effectLst/>
                    <a:latin typeface="微软雅黑" panose="020B0503020204020204" pitchFamily="34" charset="-122"/>
                    <a:ea typeface="微软雅黑" panose="020B0503020204020204" pitchFamily="34" charset="-122"/>
                    <a:cs typeface="Times New Roman"/>
                  </a:rPr>
                  <a:t>2</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k</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，泛化误差</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PE*</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收敛于</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i="1" kern="100" baseline="-25000" dirty="0">
                    <a:solidFill>
                      <a:schemeClr val="tx1"/>
                    </a:solidFill>
                    <a:effectLst/>
                    <a:latin typeface="微软雅黑" panose="020B0503020204020204" pitchFamily="34" charset="-122"/>
                    <a:ea typeface="微软雅黑" panose="020B0503020204020204" pitchFamily="34" charset="-122"/>
                    <a:cs typeface="Times New Roman"/>
                  </a:rPr>
                  <a:t>X,Y</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)=Y) − </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max</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j</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≠Y</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j</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)&lt; 0)</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Y</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为分类标签。表明随机森林不会随着决策树的增加而产生过拟合问题，但可能会产生一定限度内的泛化误差。随机森林的泛化误差</a:t>
                </a:r>
                <a14:m>
                  <m:oMath xmlns:m="http://schemas.openxmlformats.org/officeDocument/2006/math">
                    <m:sSup>
                      <m:sSupPr>
                        <m:ctrlPr>
                          <a:rPr lang="zh-CN" altLang="zh-CN" sz="2400" b="1" i="1" kern="100">
                            <a:solidFill>
                              <a:schemeClr val="tx1"/>
                            </a:solidFill>
                            <a:effectLst/>
                            <a:latin typeface="Cambria Math"/>
                            <a:ea typeface="Cambria Math"/>
                            <a:cs typeface="Times New Roman"/>
                          </a:rPr>
                        </m:ctrlPr>
                      </m:sSupPr>
                      <m:e>
                        <m:r>
                          <a:rPr lang="en-US" altLang="zh-CN" sz="2400" b="1" i="1" kern="100">
                            <a:solidFill>
                              <a:schemeClr val="tx1"/>
                            </a:solidFill>
                            <a:effectLst/>
                            <a:latin typeface="Cambria Math"/>
                            <a:ea typeface="宋体"/>
                            <a:cs typeface="Times New Roman"/>
                          </a:rPr>
                          <m:t>𝑷𝑬</m:t>
                        </m:r>
                      </m:e>
                      <m:sup>
                        <m:r>
                          <a:rPr lang="en-US" altLang="zh-CN" sz="2400" b="1" i="1" kern="100">
                            <a:solidFill>
                              <a:schemeClr val="tx1"/>
                            </a:solidFill>
                            <a:effectLst/>
                            <a:latin typeface="Cambria Math"/>
                            <a:ea typeface="宋体"/>
                            <a:cs typeface="Times New Roman"/>
                          </a:rPr>
                          <m:t>∗</m:t>
                        </m:r>
                      </m:sup>
                    </m:s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的上界</a:t>
                </a:r>
                <a14:m>
                  <m:oMath xmlns:m="http://schemas.openxmlformats.org/officeDocument/2006/math">
                    <m:sSup>
                      <m:sSupPr>
                        <m:ctrlPr>
                          <a:rPr lang="zh-CN" altLang="zh-CN" sz="2400" b="1" i="1" kern="100">
                            <a:solidFill>
                              <a:schemeClr val="tx1"/>
                            </a:solidFill>
                            <a:effectLst/>
                            <a:latin typeface="Cambria Math"/>
                            <a:ea typeface="Cambria Math"/>
                            <a:cs typeface="Times New Roman"/>
                          </a:rPr>
                        </m:ctrlPr>
                      </m:sSupPr>
                      <m:e>
                        <m:r>
                          <a:rPr lang="en-US" altLang="zh-CN" sz="2400" b="1" i="1" kern="100">
                            <a:solidFill>
                              <a:schemeClr val="tx1"/>
                            </a:solidFill>
                            <a:effectLst/>
                            <a:latin typeface="Cambria Math"/>
                            <a:ea typeface="宋体"/>
                            <a:cs typeface="Times New Roman"/>
                          </a:rPr>
                          <m:t>𝑷𝑬</m:t>
                        </m:r>
                      </m:e>
                      <m:sup>
                        <m:r>
                          <a:rPr lang="en-US" altLang="zh-CN" sz="2400" b="1" i="1" kern="100">
                            <a:solidFill>
                              <a:schemeClr val="tx1"/>
                            </a:solidFill>
                            <a:effectLst/>
                            <a:latin typeface="Cambria Math"/>
                            <a:ea typeface="宋体"/>
                            <a:cs typeface="Times New Roman"/>
                          </a:rPr>
                          <m:t>∗</m:t>
                        </m:r>
                      </m:sup>
                    </m:sSup>
                    <m:r>
                      <a:rPr lang="en-US" altLang="zh-CN" sz="2400" b="1" kern="100">
                        <a:solidFill>
                          <a:schemeClr val="tx1"/>
                        </a:solidFill>
                        <a:effectLst/>
                        <a:latin typeface="Cambria Math"/>
                        <a:ea typeface="宋体"/>
                        <a:cs typeface="Times New Roman"/>
                      </a:rPr>
                      <m:t>≤</m:t>
                    </m:r>
                    <m:acc>
                      <m:accPr>
                        <m:chr m:val="̅"/>
                        <m:ctrlPr>
                          <a:rPr lang="zh-CN" altLang="zh-CN" sz="2400" b="1" i="1" kern="100">
                            <a:solidFill>
                              <a:schemeClr val="tx1"/>
                            </a:solidFill>
                            <a:effectLst/>
                            <a:latin typeface="Cambria Math"/>
                            <a:ea typeface="Cambria Math"/>
                            <a:cs typeface="Times New Roman"/>
                          </a:rPr>
                        </m:ctrlPr>
                      </m:accPr>
                      <m:e>
                        <m:r>
                          <a:rPr lang="en-US" altLang="zh-CN" sz="2400" b="1" i="1" kern="100">
                            <a:solidFill>
                              <a:schemeClr val="tx1"/>
                            </a:solidFill>
                            <a:effectLst/>
                            <a:latin typeface="Cambria Math"/>
                            <a:ea typeface="宋体"/>
                            <a:cs typeface="Times New Roman"/>
                          </a:rPr>
                          <m:t>𝝆</m:t>
                        </m:r>
                      </m:e>
                    </m:acc>
                    <m:r>
                      <a:rPr lang="en-US" altLang="zh-CN" sz="2400" b="1" i="1" kern="100">
                        <a:solidFill>
                          <a:schemeClr val="tx1"/>
                        </a:solidFill>
                        <a:effectLst/>
                        <a:latin typeface="Cambria Math"/>
                        <a:ea typeface="宋体"/>
                        <a:cs typeface="Times New Roman"/>
                      </a:rPr>
                      <m:t>(</m:t>
                    </m:r>
                    <m:r>
                      <a:rPr lang="en-US" altLang="zh-CN" sz="2400" b="1" i="1" kern="100">
                        <a:solidFill>
                          <a:schemeClr val="tx1"/>
                        </a:solidFill>
                        <a:effectLst/>
                        <a:latin typeface="Cambria Math"/>
                        <a:ea typeface="宋体"/>
                        <a:cs typeface="Times New Roman"/>
                      </a:rPr>
                      <m:t>𝟏</m:t>
                    </m:r>
                    <m:r>
                      <a:rPr lang="en-US" altLang="zh-CN" sz="2400" b="1" i="1" kern="100">
                        <a:solidFill>
                          <a:schemeClr val="tx1"/>
                        </a:solidFill>
                        <a:effectLst/>
                        <a:latin typeface="Cambria Math"/>
                        <a:ea typeface="宋体"/>
                        <a:cs typeface="Times New Roman"/>
                      </a:rPr>
                      <m:t>−</m:t>
                    </m:r>
                    <m:sSup>
                      <m:sSupPr>
                        <m:ctrlPr>
                          <a:rPr lang="zh-CN" altLang="zh-CN" sz="2400" b="1" i="1" kern="100">
                            <a:solidFill>
                              <a:schemeClr val="tx1"/>
                            </a:solidFill>
                            <a:effectLst/>
                            <a:latin typeface="Cambria Math"/>
                            <a:ea typeface="Cambria Math"/>
                            <a:cs typeface="Times New Roman"/>
                          </a:rPr>
                        </m:ctrlPr>
                      </m:sSupPr>
                      <m:e>
                        <m:r>
                          <a:rPr lang="en-US" altLang="zh-CN" sz="2400" b="1" i="1" kern="100">
                            <a:solidFill>
                              <a:schemeClr val="tx1"/>
                            </a:solidFill>
                            <a:effectLst/>
                            <a:latin typeface="Cambria Math"/>
                            <a:ea typeface="宋体"/>
                            <a:cs typeface="Times New Roman"/>
                          </a:rPr>
                          <m:t>𝒔</m:t>
                        </m:r>
                      </m:e>
                      <m:sup>
                        <m:r>
                          <a:rPr lang="en-US" altLang="zh-CN" sz="2400" b="1" i="1" kern="100">
                            <a:solidFill>
                              <a:schemeClr val="tx1"/>
                            </a:solidFill>
                            <a:effectLst/>
                            <a:latin typeface="Cambria Math"/>
                            <a:ea typeface="宋体"/>
                            <a:cs typeface="Times New Roman"/>
                          </a:rPr>
                          <m:t>𝟐</m:t>
                        </m:r>
                      </m:sup>
                    </m:sSup>
                    <m:r>
                      <a:rPr lang="en-US" altLang="zh-CN" sz="2400" b="1" i="1" kern="100">
                        <a:solidFill>
                          <a:schemeClr val="tx1"/>
                        </a:solidFill>
                        <a:effectLst/>
                        <a:latin typeface="Cambria Math"/>
                        <a:ea typeface="宋体"/>
                        <a:cs typeface="Times New Roman"/>
                      </a:rPr>
                      <m:t>)/</m:t>
                    </m:r>
                    <m:sSup>
                      <m:sSupPr>
                        <m:ctrlPr>
                          <a:rPr lang="zh-CN" altLang="zh-CN" sz="2400" b="1" i="1" kern="100">
                            <a:solidFill>
                              <a:schemeClr val="tx1"/>
                            </a:solidFill>
                            <a:effectLst/>
                            <a:latin typeface="Cambria Math"/>
                            <a:ea typeface="Cambria Math"/>
                            <a:cs typeface="Times New Roman"/>
                          </a:rPr>
                        </m:ctrlPr>
                      </m:sSupPr>
                      <m:e>
                        <m:r>
                          <a:rPr lang="en-US" altLang="zh-CN" sz="2400" b="1" i="1" kern="100">
                            <a:solidFill>
                              <a:schemeClr val="tx1"/>
                            </a:solidFill>
                            <a:effectLst/>
                            <a:latin typeface="Cambria Math"/>
                            <a:ea typeface="宋体"/>
                            <a:cs typeface="Times New Roman"/>
                          </a:rPr>
                          <m:t>𝒔</m:t>
                        </m:r>
                      </m:e>
                      <m:sup>
                        <m:r>
                          <a:rPr lang="en-US" altLang="zh-CN" sz="2400" b="1" i="1" kern="100">
                            <a:solidFill>
                              <a:schemeClr val="tx1"/>
                            </a:solidFill>
                            <a:effectLst/>
                            <a:latin typeface="Cambria Math"/>
                            <a:ea typeface="宋体"/>
                            <a:cs typeface="Times New Roman"/>
                          </a:rPr>
                          <m:t>𝟐</m:t>
                        </m:r>
                      </m:sup>
                    </m:s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，其中</a:t>
                </a:r>
                <a14:m>
                  <m:oMath xmlns:m="http://schemas.openxmlformats.org/officeDocument/2006/math">
                    <m:acc>
                      <m:accPr>
                        <m:chr m:val="̅"/>
                        <m:ctrlPr>
                          <a:rPr lang="zh-CN" altLang="zh-CN" sz="2400" b="1" i="1" kern="100">
                            <a:solidFill>
                              <a:schemeClr val="tx1"/>
                            </a:solidFill>
                            <a:effectLst/>
                            <a:latin typeface="Cambria Math"/>
                            <a:ea typeface="Cambria Math"/>
                            <a:cs typeface="Times New Roman"/>
                          </a:rPr>
                        </m:ctrlPr>
                      </m:accPr>
                      <m:e>
                        <m:r>
                          <a:rPr lang="en-US" altLang="zh-CN" sz="2400" b="1" i="1" kern="100">
                            <a:solidFill>
                              <a:schemeClr val="tx1"/>
                            </a:solidFill>
                            <a:effectLst/>
                            <a:latin typeface="Cambria Math"/>
                            <a:ea typeface="宋体"/>
                            <a:cs typeface="Times New Roman"/>
                          </a:rPr>
                          <m:t>𝝆</m:t>
                        </m:r>
                      </m:e>
                    </m:acc>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表示各个决策树之间的相关度的平均值，</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s</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表示决策树集合的分类强度</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E</a:t>
                </a:r>
                <a:r>
                  <a:rPr lang="en-US" altLang="zh-CN" sz="2400" b="1" i="1" kern="100" baseline="-25000" dirty="0">
                    <a:solidFill>
                      <a:schemeClr val="tx1"/>
                    </a:solidFill>
                    <a:effectLst/>
                    <a:latin typeface="微软雅黑" panose="020B0503020204020204" pitchFamily="34" charset="-122"/>
                    <a:ea typeface="微软雅黑" panose="020B0503020204020204" pitchFamily="34" charset="-122"/>
                    <a:cs typeface="Times New Roman"/>
                  </a:rPr>
                  <a:t>X,Y</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Y</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 − </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max</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j</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Y</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P</a:t>
                </a:r>
                <a:r>
                  <a:rPr lang="en-US" altLang="zh-CN" sz="2400" b="1" kern="100" baseline="-250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h</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,θ</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j</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。泛化误差</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PE*</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及其上界表明，为使随机森林能达到好的泛化性能，应尽量增大单棵决策树的分类强度，减小决策树之间的相关性。随着森林中决策树数目的增长，随机森林的泛化误差会收敛于一个有限值。</a:t>
                </a:r>
              </a:p>
            </p:txBody>
          </p:sp>
        </mc:Choice>
        <mc:Fallback>
          <p:sp>
            <p:nvSpPr>
              <p:cNvPr id="5" name="矩形 4"/>
              <p:cNvSpPr>
                <a:spLocks noRot="1" noChangeAspect="1" noMove="1" noResize="1" noEditPoints="1" noAdjustHandles="1" noChangeArrowheads="1" noChangeShapeType="1" noTextEdit="1"/>
              </p:cNvSpPr>
              <p:nvPr/>
            </p:nvSpPr>
            <p:spPr>
              <a:xfrm>
                <a:off x="563677" y="1016000"/>
                <a:ext cx="9596319" cy="5640647"/>
              </a:xfrm>
              <a:prstGeom prst="rect">
                <a:avLst/>
              </a:prstGeom>
              <a:blipFill rotWithShape="1">
                <a:blip r:embed="rId2"/>
                <a:stretch>
                  <a:fillRect l="-825" t="-865" r="-4190" b="-1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8663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随机森林</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924925" y="1016000"/>
                <a:ext cx="9596319" cy="3867725"/>
              </a:xfrm>
              <a:prstGeom prst="rect">
                <a:avLst/>
              </a:prstGeom>
            </p:spPr>
            <p:txBody>
              <a:bodyPr wrap="square">
                <a:spAutoFit/>
              </a:bodyPr>
              <a:lstStyle/>
              <a:p>
                <a:pPr algn="just">
                  <a:spcAft>
                    <a:spcPts val="0"/>
                  </a:spcAft>
                </a:pPr>
                <a:r>
                  <a:rPr lang="zh-CN" altLang="zh-CN" sz="2400" b="1" kern="100" dirty="0" smtClean="0">
                    <a:solidFill>
                      <a:schemeClr val="tx1"/>
                    </a:solidFill>
                    <a:latin typeface="微软雅黑" panose="020B0503020204020204" pitchFamily="34" charset="-122"/>
                    <a:ea typeface="微软雅黑" panose="020B0503020204020204" pitchFamily="34" charset="-122"/>
                    <a:cs typeface="Times New Roman"/>
                  </a:rPr>
                  <a:t>随机森林特征重要性为原始的袋外准确率与加入噪声后的袋外准确率的差值。</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随机森林特征重要性计算的计算过程如下</a:t>
                </a:r>
                <a:r>
                  <a:rPr lang="zh-CN" altLang="zh-CN" sz="2400" b="1" kern="100" dirty="0" smtClean="0">
                    <a:solidFill>
                      <a:schemeClr val="tx1"/>
                    </a:solidFill>
                    <a:effectLst/>
                    <a:latin typeface="微软雅黑" panose="020B0503020204020204" pitchFamily="34" charset="-122"/>
                    <a:ea typeface="微软雅黑" panose="020B0503020204020204" pitchFamily="34" charset="-122"/>
                    <a:cs typeface="Times New Roman"/>
                  </a:rPr>
                  <a:t>：</a:t>
                </a:r>
                <a:endParaRPr lang="en-US" altLang="zh-CN" sz="2400" b="1" kern="100" dirty="0" smtClean="0">
                  <a:solidFill>
                    <a:schemeClr val="tx1"/>
                  </a:solidFill>
                  <a:effectLst/>
                  <a:latin typeface="微软雅黑" panose="020B0503020204020204" pitchFamily="34" charset="-122"/>
                  <a:ea typeface="微软雅黑" panose="020B0503020204020204" pitchFamily="34" charset="-122"/>
                  <a:cs typeface="Times New Roman"/>
                </a:endParaRPr>
              </a:p>
              <a:p>
                <a:pPr indent="266700" algn="just">
                  <a:spcAft>
                    <a:spcPts val="0"/>
                  </a:spcAft>
                </a:pPr>
                <a:endPar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endParaRPr>
              </a:p>
              <a:p>
                <a:pPr marL="457200" lvl="0" indent="-457200" algn="just">
                  <a:spcAft>
                    <a:spcPts val="0"/>
                  </a:spcAft>
                  <a:buClr>
                    <a:srgbClr val="C00000"/>
                  </a:buClr>
                  <a:buFont typeface="+mj-ea"/>
                  <a:buAutoNum type="circleNumDbPlain"/>
                </a:pP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对已经生成的随机森林，利用袋外</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(out of </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bag,OOB</a:t>
                </a:r>
                <a:r>
                  <a:rPr lang="en-US"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数据测试其性能，得到袋外准确率</a:t>
                </a:r>
                <a14:m>
                  <m:oMath xmlns:m="http://schemas.openxmlformats.org/officeDocument/2006/math">
                    <m:sSup>
                      <m:sSupPr>
                        <m:ctrlPr>
                          <a:rPr lang="zh-CN" altLang="zh-CN" sz="2400" b="1" i="1" kern="100">
                            <a:solidFill>
                              <a:schemeClr val="tx1"/>
                            </a:solidFill>
                            <a:effectLst/>
                            <a:latin typeface="Cambria Math"/>
                            <a:ea typeface="Cambria Math"/>
                            <a:cs typeface="Times New Roman"/>
                          </a:rPr>
                        </m:ctrlPr>
                      </m:sSupPr>
                      <m:e>
                        <m:r>
                          <a:rPr lang="en-US" altLang="zh-CN" sz="2400" b="1" i="1" kern="100">
                            <a:solidFill>
                              <a:schemeClr val="tx1"/>
                            </a:solidFill>
                            <a:effectLst/>
                            <a:latin typeface="Cambria Math"/>
                            <a:ea typeface="宋体"/>
                            <a:cs typeface="Times New Roman"/>
                          </a:rPr>
                          <m:t>𝑨</m:t>
                        </m:r>
                      </m:e>
                      <m:sup>
                        <m:r>
                          <a:rPr lang="en-US" altLang="zh-CN" sz="2400" b="1" i="1" kern="100">
                            <a:solidFill>
                              <a:schemeClr val="tx1"/>
                            </a:solidFill>
                            <a:effectLst/>
                            <a:latin typeface="Cambria Math"/>
                            <a:ea typeface="宋体"/>
                            <a:cs typeface="Times New Roman"/>
                          </a:rPr>
                          <m:t>𝑶𝑶𝑩</m:t>
                        </m:r>
                      </m:sup>
                    </m:s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p>
              <a:p>
                <a:pPr marL="457200" lvl="0" indent="-457200" algn="just">
                  <a:spcAft>
                    <a:spcPts val="0"/>
                  </a:spcAft>
                  <a:buClr>
                    <a:srgbClr val="C00000"/>
                  </a:buClr>
                  <a:buFont typeface="+mj-ea"/>
                  <a:buAutoNum type="circleNumDbPlain"/>
                </a:pP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随机为袋外数据的特征</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x</a:t>
                </a:r>
                <a:r>
                  <a:rPr lang="en-US" altLang="zh-CN" sz="2400" b="1" i="1" kern="100" baseline="-25000" dirty="0" err="1">
                    <a:solidFill>
                      <a:schemeClr val="tx1"/>
                    </a:solidFill>
                    <a:effectLst/>
                    <a:latin typeface="微软雅黑" panose="020B0503020204020204" pitchFamily="34" charset="-122"/>
                    <a:ea typeface="微软雅黑" panose="020B0503020204020204" pitchFamily="34" charset="-122"/>
                    <a:cs typeface="Times New Roman"/>
                  </a:rPr>
                  <a:t>i</a:t>
                </a:r>
                <a:r>
                  <a:rPr lang="en-US" altLang="zh-CN" sz="2400" b="1" kern="100" dirty="0" err="1">
                    <a:solidFill>
                      <a:schemeClr val="tx1"/>
                    </a:solidFill>
                    <a:effectLst/>
                    <a:latin typeface="微软雅黑" panose="020B0503020204020204" pitchFamily="34" charset="-122"/>
                    <a:ea typeface="微软雅黑" panose="020B0503020204020204" pitchFamily="34" charset="-122"/>
                    <a:cs typeface="Times New Roman"/>
                  </a:rPr>
                  <a:t>,</a:t>
                </a:r>
                <a:r>
                  <a:rPr lang="en-US" altLang="zh-CN" sz="2400" b="1" i="1" kern="100" dirty="0" err="1">
                    <a:solidFill>
                      <a:schemeClr val="tx1"/>
                    </a:solidFill>
                    <a:effectLst/>
                    <a:latin typeface="微软雅黑" panose="020B0503020204020204" pitchFamily="34" charset="-122"/>
                    <a:ea typeface="微软雅黑" panose="020B0503020204020204" pitchFamily="34" charset="-122"/>
                    <a:cs typeface="Times New Roman"/>
                  </a:rPr>
                  <a:t>i</a:t>
                </a:r>
                <a:r>
                  <a:rPr lang="en-US" altLang="zh-CN" sz="2400" b="1" i="1" kern="100" dirty="0">
                    <a:solidFill>
                      <a:schemeClr val="tx1"/>
                    </a:solidFill>
                    <a:effectLst/>
                    <a:latin typeface="微软雅黑" panose="020B0503020204020204" pitchFamily="34" charset="-122"/>
                    <a:ea typeface="微软雅黑" panose="020B0503020204020204" pitchFamily="34" charset="-122"/>
                    <a:cs typeface="Times New Roman"/>
                  </a:rPr>
                  <a:t> </a:t>
                </a:r>
                <a:r>
                  <a:rPr lang="en-US" altLang="zh-CN" sz="2400" b="1" kern="0" dirty="0">
                    <a:solidFill>
                      <a:schemeClr val="tx1"/>
                    </a:solidFill>
                    <a:effectLst/>
                    <a:latin typeface="微软雅黑" panose="020B0503020204020204" pitchFamily="34" charset="-122"/>
                    <a:ea typeface="微软雅黑" panose="020B0503020204020204" pitchFamily="34" charset="-122"/>
                    <a:cs typeface="Times New Roman"/>
                  </a:rPr>
                  <a:t>= 1,2,…,F</a:t>
                </a: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加入噪声，利用加入噪声后的袋外数据测试随机森林的性能，获得加入噪声后的袋外准确率</a:t>
                </a:r>
                <a14:m>
                  <m:oMath xmlns:m="http://schemas.openxmlformats.org/officeDocument/2006/math">
                    <m:sSubSup>
                      <m:sSubSupPr>
                        <m:ctrlPr>
                          <a:rPr lang="zh-CN" altLang="zh-CN" sz="2400" b="1" i="1" kern="100">
                            <a:solidFill>
                              <a:schemeClr val="tx1"/>
                            </a:solidFill>
                            <a:effectLst/>
                            <a:latin typeface="Cambria Math"/>
                            <a:ea typeface="Cambria Math"/>
                            <a:cs typeface="Times New Roman"/>
                          </a:rPr>
                        </m:ctrlPr>
                      </m:sSubSupPr>
                      <m:e>
                        <m:r>
                          <a:rPr lang="en-US" altLang="zh-CN" sz="2400" b="1" i="1" kern="0">
                            <a:solidFill>
                              <a:schemeClr val="tx1"/>
                            </a:solidFill>
                            <a:effectLst/>
                            <a:latin typeface="Cambria Math"/>
                            <a:ea typeface="宋体"/>
                            <a:cs typeface="Times New Roman"/>
                          </a:rPr>
                          <m:t>𝑨</m:t>
                        </m:r>
                      </m:e>
                      <m:sub>
                        <m:r>
                          <a:rPr lang="en-US" altLang="zh-CN" sz="2400" b="1" i="1" kern="0">
                            <a:solidFill>
                              <a:schemeClr val="tx1"/>
                            </a:solidFill>
                            <a:effectLst/>
                            <a:latin typeface="Cambria Math"/>
                            <a:ea typeface="宋体"/>
                            <a:cs typeface="Times New Roman"/>
                          </a:rPr>
                          <m:t>𝒏𝒐𝒊𝒔𝒆</m:t>
                        </m:r>
                        <m:r>
                          <a:rPr lang="en-US" altLang="zh-CN" sz="2400" b="1" i="1" kern="0">
                            <a:solidFill>
                              <a:schemeClr val="tx1"/>
                            </a:solidFill>
                            <a:effectLst/>
                            <a:latin typeface="Cambria Math"/>
                            <a:ea typeface="宋体"/>
                            <a:cs typeface="Times New Roman"/>
                          </a:rPr>
                          <m:t>,</m:t>
                        </m:r>
                        <m:r>
                          <a:rPr lang="en-US" altLang="zh-CN" sz="2400" b="1" i="1" kern="0">
                            <a:solidFill>
                              <a:schemeClr val="tx1"/>
                            </a:solidFill>
                            <a:effectLst/>
                            <a:latin typeface="Cambria Math"/>
                            <a:ea typeface="宋体"/>
                            <a:cs typeface="Times New Roman"/>
                          </a:rPr>
                          <m:t>𝒊</m:t>
                        </m:r>
                      </m:sub>
                      <m:sup>
                        <m:r>
                          <a:rPr lang="en-US" altLang="zh-CN" sz="2400" b="1" i="1" kern="0" baseline="30000">
                            <a:solidFill>
                              <a:schemeClr val="tx1"/>
                            </a:solidFill>
                            <a:effectLst/>
                            <a:latin typeface="Cambria Math"/>
                            <a:ea typeface="宋体"/>
                            <a:cs typeface="Times New Roman"/>
                          </a:rPr>
                          <m:t>𝑶𝑶𝑩</m:t>
                        </m:r>
                      </m:sup>
                    </m:sSub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p>
              <a:p>
                <a:pPr marL="457200" lvl="0" indent="-457200" algn="just">
                  <a:spcAft>
                    <a:spcPts val="0"/>
                  </a:spcAft>
                  <a:buClr>
                    <a:srgbClr val="C00000"/>
                  </a:buClr>
                  <a:buFont typeface="+mj-ea"/>
                  <a:buAutoNum type="circleNumDbPlain"/>
                </a:pPr>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根据袋外准确率与加入噪声后的袋外准确率，计算相应特征的重要性的度量值：</a:t>
                </a:r>
                <a14:m>
                  <m:oMath xmlns:m="http://schemas.openxmlformats.org/officeDocument/2006/math">
                    <m:sSup>
                      <m:sSupPr>
                        <m:ctrlPr>
                          <a:rPr lang="zh-CN" altLang="zh-CN" sz="2400" b="1" i="1" kern="100">
                            <a:solidFill>
                              <a:schemeClr val="tx1"/>
                            </a:solidFill>
                            <a:effectLst/>
                            <a:latin typeface="Cambria Math"/>
                            <a:ea typeface="Cambria Math"/>
                            <a:cs typeface="Times New Roman"/>
                          </a:rPr>
                        </m:ctrlPr>
                      </m:sSupPr>
                      <m:e>
                        <m:r>
                          <a:rPr lang="en-US" altLang="zh-CN" sz="2400" b="1" i="1" kern="100">
                            <a:solidFill>
                              <a:schemeClr val="tx1"/>
                            </a:solidFill>
                            <a:effectLst/>
                            <a:latin typeface="Cambria Math"/>
                            <a:ea typeface="宋体"/>
                            <a:cs typeface="Times New Roman"/>
                          </a:rPr>
                          <m:t>𝑰𝒎𝒑𝒐𝒓𝒕𝒂𝒎𝒄𝒆</m:t>
                        </m:r>
                      </m:e>
                      <m:sup>
                        <m:r>
                          <a:rPr lang="en-US" altLang="zh-CN" sz="2400" b="1" i="1" kern="100">
                            <a:solidFill>
                              <a:schemeClr val="tx1"/>
                            </a:solidFill>
                            <a:effectLst/>
                            <a:latin typeface="Cambria Math"/>
                            <a:ea typeface="宋体"/>
                            <a:cs typeface="Times New Roman"/>
                          </a:rPr>
                          <m:t>𝒊</m:t>
                        </m:r>
                      </m:sup>
                    </m:sSup>
                    <m:r>
                      <a:rPr lang="en-US" altLang="zh-CN" sz="2400" b="1" kern="100">
                        <a:solidFill>
                          <a:schemeClr val="tx1"/>
                        </a:solidFill>
                        <a:effectLst/>
                        <a:latin typeface="Cambria Math"/>
                        <a:ea typeface="宋体"/>
                        <a:cs typeface="Times New Roman"/>
                      </a:rPr>
                      <m:t>=</m:t>
                    </m:r>
                    <m:sSup>
                      <m:sSupPr>
                        <m:ctrlPr>
                          <a:rPr lang="zh-CN" altLang="zh-CN" sz="2400" b="1" i="1" kern="100">
                            <a:solidFill>
                              <a:schemeClr val="tx1"/>
                            </a:solidFill>
                            <a:effectLst/>
                            <a:latin typeface="Cambria Math"/>
                            <a:ea typeface="Cambria Math"/>
                            <a:cs typeface="Times New Roman"/>
                          </a:rPr>
                        </m:ctrlPr>
                      </m:sSupPr>
                      <m:e>
                        <m:r>
                          <a:rPr lang="en-US" altLang="zh-CN" sz="2400" b="1" i="1" kern="100">
                            <a:solidFill>
                              <a:schemeClr val="tx1"/>
                            </a:solidFill>
                            <a:effectLst/>
                            <a:latin typeface="Cambria Math"/>
                            <a:ea typeface="宋体"/>
                            <a:cs typeface="Times New Roman"/>
                          </a:rPr>
                          <m:t>𝑨</m:t>
                        </m:r>
                      </m:e>
                      <m:sup>
                        <m:r>
                          <a:rPr lang="en-US" altLang="zh-CN" sz="2400" b="1" i="1" kern="100">
                            <a:solidFill>
                              <a:schemeClr val="tx1"/>
                            </a:solidFill>
                            <a:effectLst/>
                            <a:latin typeface="Cambria Math"/>
                            <a:ea typeface="宋体"/>
                            <a:cs typeface="Times New Roman"/>
                          </a:rPr>
                          <m:t>𝑶𝑶𝑩</m:t>
                        </m:r>
                      </m:sup>
                    </m:sSup>
                    <m:r>
                      <a:rPr lang="en-US" altLang="zh-CN" sz="2400" b="1" i="1" kern="100">
                        <a:solidFill>
                          <a:schemeClr val="tx1"/>
                        </a:solidFill>
                        <a:effectLst/>
                        <a:latin typeface="Cambria Math"/>
                        <a:ea typeface="宋体"/>
                        <a:cs typeface="Times New Roman"/>
                      </a:rPr>
                      <m:t>−</m:t>
                    </m:r>
                    <m:sSubSup>
                      <m:sSubSupPr>
                        <m:ctrlPr>
                          <a:rPr lang="zh-CN" altLang="zh-CN" sz="2400" b="1" i="1" kern="100">
                            <a:solidFill>
                              <a:schemeClr val="tx1"/>
                            </a:solidFill>
                            <a:effectLst/>
                            <a:latin typeface="Cambria Math"/>
                            <a:ea typeface="Cambria Math"/>
                            <a:cs typeface="Times New Roman"/>
                          </a:rPr>
                        </m:ctrlPr>
                      </m:sSubSupPr>
                      <m:e>
                        <m:r>
                          <a:rPr lang="en-US" altLang="zh-CN" sz="2400" b="1" i="1" kern="0">
                            <a:solidFill>
                              <a:schemeClr val="tx1"/>
                            </a:solidFill>
                            <a:effectLst/>
                            <a:latin typeface="Cambria Math"/>
                            <a:ea typeface="宋体"/>
                            <a:cs typeface="Times New Roman"/>
                          </a:rPr>
                          <m:t>𝑨</m:t>
                        </m:r>
                      </m:e>
                      <m:sub>
                        <m:r>
                          <a:rPr lang="en-US" altLang="zh-CN" sz="2400" b="1" i="1" kern="0">
                            <a:solidFill>
                              <a:schemeClr val="tx1"/>
                            </a:solidFill>
                            <a:effectLst/>
                            <a:latin typeface="Cambria Math"/>
                            <a:ea typeface="宋体"/>
                            <a:cs typeface="Times New Roman"/>
                          </a:rPr>
                          <m:t>𝒏𝒐𝒊𝒔𝒆</m:t>
                        </m:r>
                        <m:r>
                          <a:rPr lang="en-US" altLang="zh-CN" sz="2400" b="1" i="1" kern="0">
                            <a:solidFill>
                              <a:schemeClr val="tx1"/>
                            </a:solidFill>
                            <a:effectLst/>
                            <a:latin typeface="Cambria Math"/>
                            <a:ea typeface="宋体"/>
                            <a:cs typeface="Times New Roman"/>
                          </a:rPr>
                          <m:t>,</m:t>
                        </m:r>
                        <m:r>
                          <a:rPr lang="en-US" altLang="zh-CN" sz="2400" b="1" i="1" kern="0">
                            <a:solidFill>
                              <a:schemeClr val="tx1"/>
                            </a:solidFill>
                            <a:effectLst/>
                            <a:latin typeface="Cambria Math"/>
                            <a:ea typeface="宋体"/>
                            <a:cs typeface="Times New Roman"/>
                          </a:rPr>
                          <m:t>𝒊</m:t>
                        </m:r>
                      </m:sub>
                      <m:sup>
                        <m:r>
                          <a:rPr lang="en-US" altLang="zh-CN" sz="2400" b="1" i="1" kern="0" baseline="30000">
                            <a:solidFill>
                              <a:schemeClr val="tx1"/>
                            </a:solidFill>
                            <a:effectLst/>
                            <a:latin typeface="Cambria Math"/>
                            <a:ea typeface="宋体"/>
                            <a:cs typeface="Times New Roman"/>
                          </a:rPr>
                          <m:t>𝑶𝑶𝑩</m:t>
                        </m:r>
                      </m:sup>
                    </m:sSubSup>
                  </m:oMath>
                </a14:m>
                <a:r>
                  <a:rPr lang="zh-CN" altLang="zh-CN" sz="2400" b="1" kern="100" dirty="0">
                    <a:solidFill>
                      <a:schemeClr val="tx1"/>
                    </a:solidFill>
                    <a:effectLst/>
                    <a:latin typeface="微软雅黑" panose="020B0503020204020204" pitchFamily="34" charset="-122"/>
                    <a:ea typeface="微软雅黑" panose="020B0503020204020204" pitchFamily="34" charset="-122"/>
                    <a:cs typeface="Times New Roman"/>
                  </a:rPr>
                  <a:t>。</a:t>
                </a:r>
              </a:p>
            </p:txBody>
          </p:sp>
        </mc:Choice>
        <mc:Fallback>
          <p:sp>
            <p:nvSpPr>
              <p:cNvPr id="5" name="矩形 4"/>
              <p:cNvSpPr>
                <a:spLocks noRot="1" noChangeAspect="1" noMove="1" noResize="1" noEditPoints="1" noAdjustHandles="1" noChangeArrowheads="1" noChangeShapeType="1" noTextEdit="1"/>
              </p:cNvSpPr>
              <p:nvPr/>
            </p:nvSpPr>
            <p:spPr>
              <a:xfrm>
                <a:off x="924925" y="1016000"/>
                <a:ext cx="9596319" cy="3867725"/>
              </a:xfrm>
              <a:prstGeom prst="rect">
                <a:avLst/>
              </a:prstGeom>
              <a:blipFill rotWithShape="1">
                <a:blip r:embed="rId2"/>
                <a:stretch>
                  <a:fillRect l="-1207" t="-1262" r="-953" b="-18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5567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随机森林</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矩形 3"/>
          <p:cNvSpPr/>
          <p:nvPr/>
        </p:nvSpPr>
        <p:spPr>
          <a:xfrm>
            <a:off x="1387922" y="3296103"/>
            <a:ext cx="1045033" cy="637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全部训练数据</a:t>
            </a:r>
            <a:endParaRPr lang="zh-CN" altLang="en-US" b="1" dirty="0">
              <a:latin typeface="微软雅黑" panose="020B0503020204020204" pitchFamily="34" charset="-122"/>
              <a:ea typeface="微软雅黑" panose="020B0503020204020204" pitchFamily="34" charset="-122"/>
            </a:endParaRPr>
          </a:p>
        </p:txBody>
      </p:sp>
      <p:sp>
        <p:nvSpPr>
          <p:cNvPr id="5" name="矩形 4"/>
          <p:cNvSpPr/>
          <p:nvPr/>
        </p:nvSpPr>
        <p:spPr>
          <a:xfrm>
            <a:off x="3367313" y="2264229"/>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随机样本集</a:t>
            </a: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6" name="矩形 5"/>
          <p:cNvSpPr/>
          <p:nvPr/>
        </p:nvSpPr>
        <p:spPr>
          <a:xfrm>
            <a:off x="3367313" y="2762023"/>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7" name="矩形 6"/>
          <p:cNvSpPr/>
          <p:nvPr/>
        </p:nvSpPr>
        <p:spPr>
          <a:xfrm>
            <a:off x="3389083" y="3296103"/>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随机样本集</a:t>
            </a:r>
            <a:r>
              <a:rPr lang="en-US" altLang="zh-CN" b="1" dirty="0">
                <a:latin typeface="微软雅黑" panose="020B0503020204020204" pitchFamily="34" charset="-122"/>
                <a:ea typeface="微软雅黑" panose="020B0503020204020204" pitchFamily="34" charset="-122"/>
              </a:rPr>
              <a:t>i</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3389083" y="3926000"/>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9" name="矩形 8"/>
          <p:cNvSpPr/>
          <p:nvPr/>
        </p:nvSpPr>
        <p:spPr>
          <a:xfrm>
            <a:off x="3389083" y="4539794"/>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随机样本集</a:t>
            </a:r>
            <a:r>
              <a:rPr lang="en-US" altLang="zh-CN" b="1" dirty="0">
                <a:latin typeface="微软雅黑" panose="020B0503020204020204" pitchFamily="34" charset="-122"/>
                <a:ea typeface="微软雅黑" panose="020B0503020204020204" pitchFamily="34" charset="-122"/>
              </a:rPr>
              <a:t>m</a:t>
            </a:r>
            <a:endParaRPr lang="zh-CN" altLang="en-US" b="1" dirty="0">
              <a:latin typeface="微软雅黑" panose="020B0503020204020204" pitchFamily="34" charset="-122"/>
              <a:ea typeface="微软雅黑" panose="020B0503020204020204" pitchFamily="34" charset="-122"/>
            </a:endParaRPr>
          </a:p>
        </p:txBody>
      </p:sp>
      <p:sp>
        <p:nvSpPr>
          <p:cNvPr id="10" name="矩形 9"/>
          <p:cNvSpPr/>
          <p:nvPr/>
        </p:nvSpPr>
        <p:spPr>
          <a:xfrm>
            <a:off x="5691413" y="2264229"/>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树分类器</a:t>
            </a: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1" name="矩形 10"/>
          <p:cNvSpPr/>
          <p:nvPr/>
        </p:nvSpPr>
        <p:spPr>
          <a:xfrm>
            <a:off x="5691413" y="2762023"/>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2" name="矩形 11"/>
          <p:cNvSpPr/>
          <p:nvPr/>
        </p:nvSpPr>
        <p:spPr>
          <a:xfrm>
            <a:off x="5713183" y="3296103"/>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树分类器</a:t>
            </a:r>
            <a:r>
              <a:rPr lang="en-US" altLang="zh-CN" b="1" dirty="0" err="1" smtClean="0">
                <a:latin typeface="微软雅黑" panose="020B0503020204020204" pitchFamily="34" charset="-122"/>
                <a:ea typeface="微软雅黑" panose="020B0503020204020204" pitchFamily="34" charset="-122"/>
              </a:rPr>
              <a:t>i</a:t>
            </a:r>
            <a:endParaRPr lang="zh-CN" altLang="en-US" b="1" dirty="0">
              <a:latin typeface="微软雅黑" panose="020B0503020204020204" pitchFamily="34" charset="-122"/>
              <a:ea typeface="微软雅黑" panose="020B0503020204020204" pitchFamily="34" charset="-122"/>
            </a:endParaRPr>
          </a:p>
        </p:txBody>
      </p:sp>
      <p:sp>
        <p:nvSpPr>
          <p:cNvPr id="13" name="矩形 12"/>
          <p:cNvSpPr/>
          <p:nvPr/>
        </p:nvSpPr>
        <p:spPr>
          <a:xfrm>
            <a:off x="5713183" y="3926000"/>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4" name="矩形 13"/>
          <p:cNvSpPr/>
          <p:nvPr/>
        </p:nvSpPr>
        <p:spPr>
          <a:xfrm>
            <a:off x="5713183" y="4555897"/>
            <a:ext cx="1669143" cy="36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树分类器</a:t>
            </a:r>
            <a:r>
              <a:rPr lang="en-US" altLang="zh-CN" b="1" dirty="0" smtClean="0">
                <a:latin typeface="微软雅黑" panose="020B0503020204020204" pitchFamily="34" charset="-122"/>
                <a:ea typeface="微软雅黑" panose="020B0503020204020204" pitchFamily="34" charset="-122"/>
              </a:rPr>
              <a:t>m</a:t>
            </a:r>
            <a:endParaRPr lang="zh-CN" altLang="en-US" b="1" dirty="0">
              <a:latin typeface="微软雅黑" panose="020B0503020204020204" pitchFamily="34" charset="-122"/>
              <a:ea typeface="微软雅黑" panose="020B0503020204020204" pitchFamily="34" charset="-122"/>
            </a:endParaRPr>
          </a:p>
        </p:txBody>
      </p:sp>
      <p:sp>
        <p:nvSpPr>
          <p:cNvPr id="15" name="矩形 14"/>
          <p:cNvSpPr/>
          <p:nvPr/>
        </p:nvSpPr>
        <p:spPr>
          <a:xfrm>
            <a:off x="8204197" y="3139395"/>
            <a:ext cx="845460" cy="754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随机森林</a:t>
            </a:r>
            <a:endParaRPr lang="zh-CN" altLang="en-US" b="1" dirty="0">
              <a:latin typeface="微软雅黑" panose="020B0503020204020204" pitchFamily="34" charset="-122"/>
              <a:ea typeface="微软雅黑" panose="020B0503020204020204" pitchFamily="34" charset="-122"/>
            </a:endParaRPr>
          </a:p>
        </p:txBody>
      </p:sp>
      <p:sp>
        <p:nvSpPr>
          <p:cNvPr id="16" name="流程图: 多文档 15"/>
          <p:cNvSpPr/>
          <p:nvPr/>
        </p:nvSpPr>
        <p:spPr>
          <a:xfrm>
            <a:off x="9706426" y="3025435"/>
            <a:ext cx="956128" cy="98266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投票分类</a:t>
            </a:r>
            <a:endParaRPr lang="zh-CN" altLang="en-US" b="1" dirty="0">
              <a:latin typeface="微软雅黑" panose="020B0503020204020204" pitchFamily="34" charset="-122"/>
              <a:ea typeface="微软雅黑" panose="020B0503020204020204" pitchFamily="34" charset="-122"/>
            </a:endParaRPr>
          </a:p>
        </p:txBody>
      </p:sp>
      <p:cxnSp>
        <p:nvCxnSpPr>
          <p:cNvPr id="17" name="曲线连接符 16"/>
          <p:cNvCxnSpPr>
            <a:stCxn id="4" idx="3"/>
            <a:endCxn id="5" idx="1"/>
          </p:cNvCxnSpPr>
          <p:nvPr/>
        </p:nvCxnSpPr>
        <p:spPr>
          <a:xfrm flipV="1">
            <a:off x="2432955" y="2445658"/>
            <a:ext cx="934358" cy="116908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4" idx="3"/>
            <a:endCxn id="6" idx="1"/>
          </p:cNvCxnSpPr>
          <p:nvPr/>
        </p:nvCxnSpPr>
        <p:spPr>
          <a:xfrm flipV="1">
            <a:off x="2432955" y="2943452"/>
            <a:ext cx="934358" cy="6712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4" idx="3"/>
            <a:endCxn id="7" idx="1"/>
          </p:cNvCxnSpPr>
          <p:nvPr/>
        </p:nvCxnSpPr>
        <p:spPr>
          <a:xfrm flipV="1">
            <a:off x="2432955" y="3477532"/>
            <a:ext cx="956128" cy="1372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4" idx="3"/>
            <a:endCxn id="8" idx="1"/>
          </p:cNvCxnSpPr>
          <p:nvPr/>
        </p:nvCxnSpPr>
        <p:spPr>
          <a:xfrm>
            <a:off x="2432955" y="3614738"/>
            <a:ext cx="956128" cy="4926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4" idx="3"/>
            <a:endCxn id="9" idx="1"/>
          </p:cNvCxnSpPr>
          <p:nvPr/>
        </p:nvCxnSpPr>
        <p:spPr>
          <a:xfrm>
            <a:off x="2432955" y="3614738"/>
            <a:ext cx="956128" cy="11064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 idx="3"/>
            <a:endCxn id="10" idx="1"/>
          </p:cNvCxnSpPr>
          <p:nvPr/>
        </p:nvCxnSpPr>
        <p:spPr>
          <a:xfrm>
            <a:off x="5036456" y="2445658"/>
            <a:ext cx="654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3"/>
            <a:endCxn id="11" idx="1"/>
          </p:cNvCxnSpPr>
          <p:nvPr/>
        </p:nvCxnSpPr>
        <p:spPr>
          <a:xfrm>
            <a:off x="5036456" y="2943452"/>
            <a:ext cx="654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3"/>
            <a:endCxn id="12" idx="1"/>
          </p:cNvCxnSpPr>
          <p:nvPr/>
        </p:nvCxnSpPr>
        <p:spPr>
          <a:xfrm>
            <a:off x="5058226" y="3477532"/>
            <a:ext cx="654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8" idx="3"/>
            <a:endCxn id="13" idx="1"/>
          </p:cNvCxnSpPr>
          <p:nvPr/>
        </p:nvCxnSpPr>
        <p:spPr>
          <a:xfrm>
            <a:off x="5058226" y="4107429"/>
            <a:ext cx="654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14" idx="1"/>
          </p:cNvCxnSpPr>
          <p:nvPr/>
        </p:nvCxnSpPr>
        <p:spPr>
          <a:xfrm>
            <a:off x="4898569" y="4737326"/>
            <a:ext cx="8146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a:stCxn id="10" idx="3"/>
            <a:endCxn id="15" idx="1"/>
          </p:cNvCxnSpPr>
          <p:nvPr/>
        </p:nvCxnSpPr>
        <p:spPr>
          <a:xfrm>
            <a:off x="7360556" y="2445658"/>
            <a:ext cx="843641" cy="107110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11" idx="3"/>
            <a:endCxn id="15" idx="1"/>
          </p:cNvCxnSpPr>
          <p:nvPr/>
        </p:nvCxnSpPr>
        <p:spPr>
          <a:xfrm>
            <a:off x="7360556" y="2943452"/>
            <a:ext cx="843641" cy="5733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12" idx="3"/>
            <a:endCxn id="15" idx="1"/>
          </p:cNvCxnSpPr>
          <p:nvPr/>
        </p:nvCxnSpPr>
        <p:spPr>
          <a:xfrm>
            <a:off x="7382326" y="3477532"/>
            <a:ext cx="821871" cy="3923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13" idx="3"/>
            <a:endCxn id="15" idx="1"/>
          </p:cNvCxnSpPr>
          <p:nvPr/>
        </p:nvCxnSpPr>
        <p:spPr>
          <a:xfrm flipV="1">
            <a:off x="7382326" y="3516766"/>
            <a:ext cx="821871" cy="5906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14" idx="3"/>
            <a:endCxn id="15" idx="1"/>
          </p:cNvCxnSpPr>
          <p:nvPr/>
        </p:nvCxnSpPr>
        <p:spPr>
          <a:xfrm flipV="1">
            <a:off x="7382326" y="3516766"/>
            <a:ext cx="821871" cy="12205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5" idx="3"/>
            <a:endCxn id="16" idx="1"/>
          </p:cNvCxnSpPr>
          <p:nvPr/>
        </p:nvCxnSpPr>
        <p:spPr>
          <a:xfrm>
            <a:off x="9049657" y="3516766"/>
            <a:ext cx="656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81"/>
          <p:cNvSpPr txBox="1"/>
          <p:nvPr/>
        </p:nvSpPr>
        <p:spPr>
          <a:xfrm>
            <a:off x="725311" y="1283229"/>
            <a:ext cx="2844800" cy="830997"/>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随机</a:t>
            </a:r>
            <a:r>
              <a:rPr lang="zh-CN" altLang="en-US" sz="2400" b="1" dirty="0" smtClean="0">
                <a:latin typeface="微软雅黑" panose="020B0503020204020204" pitchFamily="34" charset="-122"/>
                <a:ea typeface="微软雅黑" panose="020B0503020204020204" pitchFamily="34" charset="-122"/>
              </a:rPr>
              <a:t>森林</a:t>
            </a:r>
            <a:r>
              <a:rPr lang="zh-CN" altLang="en-US" sz="2400" b="1" dirty="0" smtClean="0">
                <a:latin typeface="微软雅黑" panose="020B0503020204020204" pitchFamily="34" charset="-122"/>
                <a:ea typeface="微软雅黑" panose="020B0503020204020204" pitchFamily="34" charset="-122"/>
              </a:rPr>
              <a:t>回归模型</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smtClean="0">
                <a:latin typeface="微软雅黑" panose="020B0503020204020204" pitchFamily="34" charset="-122"/>
                <a:ea typeface="微软雅黑" panose="020B0503020204020204" pitchFamily="34" charset="-122"/>
              </a:rPr>
              <a:t>过程：</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1434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随机森林</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矩形 3"/>
          <p:cNvSpPr/>
          <p:nvPr/>
        </p:nvSpPr>
        <p:spPr>
          <a:xfrm>
            <a:off x="838199" y="936979"/>
            <a:ext cx="9434689" cy="5139869"/>
          </a:xfrm>
          <a:prstGeom prst="rect">
            <a:avLst/>
          </a:prstGeom>
        </p:spPr>
        <p:txBody>
          <a:bodyPr wrap="square">
            <a:spAutoFit/>
          </a:bodyPr>
          <a:lstStyle/>
          <a:p>
            <a:pPr marL="342900" indent="-342900">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随机森林</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主要优点有：</a:t>
            </a:r>
          </a:p>
          <a:p>
            <a:pPr marL="914400" lvl="1" indent="-457200">
              <a:buClr>
                <a:srgbClr val="C00000"/>
              </a:buClr>
              <a:buFont typeface="+mj-ea"/>
              <a:buAutoNum type="circleNumDbPlain"/>
            </a:pPr>
            <a:r>
              <a:rPr lang="zh-CN" altLang="en-US" sz="2000" b="1" dirty="0" smtClean="0">
                <a:latin typeface="微软雅黑" panose="020B0503020204020204" pitchFamily="34" charset="-122"/>
                <a:ea typeface="微软雅黑" panose="020B0503020204020204" pitchFamily="34" charset="-122"/>
              </a:rPr>
              <a:t>训练</a:t>
            </a:r>
            <a:r>
              <a:rPr lang="zh-CN" altLang="en-US" sz="2000" b="1" dirty="0">
                <a:latin typeface="微软雅黑" panose="020B0503020204020204" pitchFamily="34" charset="-122"/>
                <a:ea typeface="微软雅黑" panose="020B0503020204020204" pitchFamily="34" charset="-122"/>
              </a:rPr>
              <a:t>可以高度并行化，对于大数据时代的大样本训练速度有优势。个人觉得这是的最主要的</a:t>
            </a:r>
            <a:r>
              <a:rPr lang="zh-CN" altLang="en-US" sz="2000" b="1" dirty="0" smtClean="0">
                <a:latin typeface="微软雅黑" panose="020B0503020204020204" pitchFamily="34" charset="-122"/>
                <a:ea typeface="微软雅黑" panose="020B0503020204020204" pitchFamily="34" charset="-122"/>
              </a:rPr>
              <a:t>优点</a:t>
            </a:r>
            <a:endParaRPr lang="zh-CN" altLang="en-US" sz="2000" b="1" dirty="0">
              <a:latin typeface="微软雅黑" panose="020B0503020204020204" pitchFamily="34" charset="-122"/>
              <a:ea typeface="微软雅黑" panose="020B0503020204020204" pitchFamily="34" charset="-122"/>
            </a:endParaRPr>
          </a:p>
          <a:p>
            <a:pPr marL="914400" lvl="1" indent="-457200">
              <a:buClr>
                <a:srgbClr val="C00000"/>
              </a:buClr>
              <a:buFont typeface="+mj-ea"/>
              <a:buAutoNum type="circleNumDbPlain"/>
            </a:pPr>
            <a:r>
              <a:rPr lang="zh-CN" altLang="en-US" sz="2000" b="1" dirty="0" smtClean="0">
                <a:latin typeface="微软雅黑" panose="020B0503020204020204" pitchFamily="34" charset="-122"/>
                <a:ea typeface="微软雅黑" panose="020B0503020204020204" pitchFamily="34" charset="-122"/>
              </a:rPr>
              <a:t>由于</a:t>
            </a:r>
            <a:r>
              <a:rPr lang="zh-CN" altLang="en-US" sz="2000" b="1" dirty="0">
                <a:latin typeface="微软雅黑" panose="020B0503020204020204" pitchFamily="34" charset="-122"/>
                <a:ea typeface="微软雅黑" panose="020B0503020204020204" pitchFamily="34" charset="-122"/>
              </a:rPr>
              <a:t>可以随机选择决策树节点划分特征，这样在样本特征维度很高的时候，仍然能高效的训练</a:t>
            </a:r>
            <a:r>
              <a:rPr lang="zh-CN" altLang="en-US" sz="2000" b="1" dirty="0" smtClean="0">
                <a:latin typeface="微软雅黑" panose="020B0503020204020204" pitchFamily="34" charset="-122"/>
                <a:ea typeface="微软雅黑" panose="020B0503020204020204" pitchFamily="34" charset="-122"/>
              </a:rPr>
              <a:t>模型</a:t>
            </a:r>
            <a:endParaRPr lang="zh-CN" altLang="en-US" sz="2000" b="1" dirty="0">
              <a:latin typeface="微软雅黑" panose="020B0503020204020204" pitchFamily="34" charset="-122"/>
              <a:ea typeface="微软雅黑" panose="020B0503020204020204" pitchFamily="34" charset="-122"/>
            </a:endParaRPr>
          </a:p>
          <a:p>
            <a:pPr marL="914400" lvl="1" indent="-457200">
              <a:buClr>
                <a:srgbClr val="C00000"/>
              </a:buClr>
              <a:buFont typeface="+mj-ea"/>
              <a:buAutoNum type="circleNumDbPlain"/>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训练后，可以给出各个特征对于输出的重要性</a:t>
            </a:r>
          </a:p>
          <a:p>
            <a:pPr marL="914400" lvl="1" indent="-457200">
              <a:buClr>
                <a:srgbClr val="C00000"/>
              </a:buClr>
              <a:buFont typeface="+mj-ea"/>
              <a:buAutoNum type="circleNumDbPlain"/>
            </a:pPr>
            <a:r>
              <a:rPr lang="zh-CN" altLang="en-US" sz="2000" b="1" dirty="0" smtClean="0">
                <a:latin typeface="微软雅黑" panose="020B0503020204020204" pitchFamily="34" charset="-122"/>
                <a:ea typeface="微软雅黑" panose="020B0503020204020204" pitchFamily="34" charset="-122"/>
              </a:rPr>
              <a:t>由于</a:t>
            </a:r>
            <a:r>
              <a:rPr lang="zh-CN" altLang="en-US" sz="2000" b="1" dirty="0">
                <a:latin typeface="微软雅黑" panose="020B0503020204020204" pitchFamily="34" charset="-122"/>
                <a:ea typeface="微软雅黑" panose="020B0503020204020204" pitchFamily="34" charset="-122"/>
              </a:rPr>
              <a:t>采用了随机采样，训练出的模型的方差小，泛化能力强。</a:t>
            </a:r>
          </a:p>
          <a:p>
            <a:pPr marL="914400" lvl="1" indent="-457200">
              <a:buClr>
                <a:srgbClr val="C00000"/>
              </a:buClr>
              <a:buFont typeface="+mj-ea"/>
              <a:buAutoNum type="circleNumDbPlain"/>
            </a:pPr>
            <a:r>
              <a:rPr lang="zh-CN" altLang="en-US" sz="2000" b="1" dirty="0" smtClean="0">
                <a:latin typeface="微软雅黑" panose="020B0503020204020204" pitchFamily="34" charset="-122"/>
                <a:ea typeface="微软雅黑" panose="020B0503020204020204" pitchFamily="34" charset="-122"/>
              </a:rPr>
              <a:t>由于</a:t>
            </a:r>
            <a:r>
              <a:rPr lang="zh-CN" altLang="en-US" sz="2000" b="1" dirty="0">
                <a:latin typeface="微软雅黑" panose="020B0503020204020204" pitchFamily="34" charset="-122"/>
                <a:ea typeface="微软雅黑" panose="020B0503020204020204" pitchFamily="34" charset="-122"/>
              </a:rPr>
              <a:t>树的组合，使得随机森林可以处理非线性数据，本身属于非线性分类（拟合）模型</a:t>
            </a:r>
          </a:p>
          <a:p>
            <a:pPr marL="914400" lvl="1" indent="-457200">
              <a:buClr>
                <a:srgbClr val="C00000"/>
              </a:buClr>
              <a:buFont typeface="+mj-ea"/>
              <a:buAutoNum type="circleNumDbPlain"/>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工业上，由于两个随机性的引入，使得随机森林具有一定的抗噪声能力，对比其他算法具有一定</a:t>
            </a:r>
            <a:r>
              <a:rPr lang="zh-CN" altLang="en-US" sz="2000" b="1" dirty="0" smtClean="0">
                <a:latin typeface="微软雅黑" panose="020B0503020204020204" pitchFamily="34" charset="-122"/>
                <a:ea typeface="微软雅黑" panose="020B0503020204020204" pitchFamily="34" charset="-122"/>
              </a:rPr>
              <a:t>优势</a:t>
            </a:r>
            <a:endParaRPr lang="en-US" altLang="zh-CN" sz="2000" b="1" dirty="0" smtClean="0">
              <a:latin typeface="微软雅黑" panose="020B0503020204020204" pitchFamily="34" charset="-122"/>
              <a:ea typeface="微软雅黑" panose="020B0503020204020204" pitchFamily="34" charset="-122"/>
            </a:endParaRPr>
          </a:p>
          <a:p>
            <a:endParaRPr lang="zh-CN" altLang="en-US" sz="2000" b="1" dirty="0">
              <a:latin typeface="微软雅黑" panose="020B0503020204020204" pitchFamily="34" charset="-122"/>
              <a:ea typeface="微软雅黑" panose="020B0503020204020204" pitchFamily="34" charset="-122"/>
            </a:endParaRPr>
          </a:p>
          <a:p>
            <a:pPr marL="342900" indent="-342900">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随机</a:t>
            </a:r>
            <a:r>
              <a:rPr lang="zh-CN" altLang="en-US" sz="2400" b="1" dirty="0">
                <a:latin typeface="微软雅黑" panose="020B0503020204020204" pitchFamily="34" charset="-122"/>
                <a:ea typeface="微软雅黑" panose="020B0503020204020204" pitchFamily="34" charset="-122"/>
              </a:rPr>
              <a:t>森林</a:t>
            </a:r>
            <a:r>
              <a:rPr lang="zh-CN" altLang="en-US" sz="2400" b="1" dirty="0" smtClean="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主要缺点有：</a:t>
            </a:r>
          </a:p>
          <a:p>
            <a:pPr marL="914400" lvl="1" indent="-457200">
              <a:buClr>
                <a:srgbClr val="C00000"/>
              </a:buClr>
              <a:buFont typeface="+mj-ea"/>
              <a:buAutoNum type="circleNumDbPlain"/>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某些噪音比较大的样本集上</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随机森林</a:t>
            </a:r>
            <a:r>
              <a:rPr lang="zh-CN" altLang="en-US" sz="2000" b="1" dirty="0" smtClean="0">
                <a:latin typeface="微软雅黑" panose="020B0503020204020204" pitchFamily="34" charset="-122"/>
                <a:ea typeface="微软雅黑" panose="020B0503020204020204" pitchFamily="34" charset="-122"/>
              </a:rPr>
              <a:t>模型</a:t>
            </a:r>
            <a:r>
              <a:rPr lang="zh-CN" altLang="en-US" sz="2000" b="1" dirty="0">
                <a:latin typeface="微软雅黑" panose="020B0503020204020204" pitchFamily="34" charset="-122"/>
                <a:ea typeface="微软雅黑" panose="020B0503020204020204" pitchFamily="34" charset="-122"/>
              </a:rPr>
              <a:t>容易陷入过</a:t>
            </a:r>
            <a:r>
              <a:rPr lang="zh-CN" altLang="en-US" sz="2000" b="1" dirty="0" smtClean="0">
                <a:latin typeface="微软雅黑" panose="020B0503020204020204" pitchFamily="34" charset="-122"/>
                <a:ea typeface="微软雅黑" panose="020B0503020204020204" pitchFamily="34" charset="-122"/>
              </a:rPr>
              <a:t>拟合</a:t>
            </a:r>
            <a:endParaRPr lang="zh-CN" altLang="en-US" sz="2000" b="1" dirty="0">
              <a:latin typeface="微软雅黑" panose="020B0503020204020204" pitchFamily="34" charset="-122"/>
              <a:ea typeface="微软雅黑" panose="020B0503020204020204" pitchFamily="34" charset="-122"/>
            </a:endParaRPr>
          </a:p>
          <a:p>
            <a:pPr marL="914400" lvl="1" indent="-457200">
              <a:buClr>
                <a:srgbClr val="C00000"/>
              </a:buClr>
              <a:buFont typeface="+mj-ea"/>
              <a:buAutoNum type="circleNumDbPlain"/>
            </a:pPr>
            <a:r>
              <a:rPr lang="zh-CN" altLang="en-US" sz="2000" b="1" dirty="0" smtClean="0">
                <a:latin typeface="微软雅黑" panose="020B0503020204020204" pitchFamily="34" charset="-122"/>
                <a:ea typeface="微软雅黑" panose="020B0503020204020204" pitchFamily="34" charset="-122"/>
              </a:rPr>
              <a:t>取值</a:t>
            </a:r>
            <a:r>
              <a:rPr lang="zh-CN" altLang="en-US" sz="2000" b="1" dirty="0">
                <a:latin typeface="微软雅黑" panose="020B0503020204020204" pitchFamily="34" charset="-122"/>
                <a:ea typeface="微软雅黑" panose="020B0503020204020204" pitchFamily="34" charset="-122"/>
              </a:rPr>
              <a:t>划分比较多的特征容易</a:t>
            </a:r>
            <a:r>
              <a:rPr lang="zh-CN" altLang="en-US" sz="2000" b="1" dirty="0" smtClean="0">
                <a:latin typeface="微软雅黑" panose="020B0503020204020204" pitchFamily="34" charset="-122"/>
                <a:ea typeface="微软雅黑" panose="020B0503020204020204" pitchFamily="34" charset="-122"/>
              </a:rPr>
              <a:t>对</a:t>
            </a:r>
            <a:r>
              <a:rPr lang="zh-CN" altLang="en-US" sz="2000" b="1" dirty="0">
                <a:latin typeface="微软雅黑" panose="020B0503020204020204" pitchFamily="34" charset="-122"/>
                <a:ea typeface="微软雅黑" panose="020B0503020204020204" pitchFamily="34" charset="-122"/>
              </a:rPr>
              <a:t>随机森林</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决策产生更大的影响，从而影响拟合的模型的效果</a:t>
            </a:r>
          </a:p>
        </p:txBody>
      </p:sp>
    </p:spTree>
    <p:extLst>
      <p:ext uri="{BB962C8B-B14F-4D97-AF65-F5344CB8AC3E}">
        <p14:creationId xmlns:p14="http://schemas.microsoft.com/office/powerpoint/2010/main" val="546150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p:cNvGraphicFramePr>
            <a:graphicFrameLocks noGrp="1"/>
          </p:cNvGraphicFramePr>
          <p:nvPr>
            <p:ph sz="quarter" idx="13"/>
            <p:extLst>
              <p:ext uri="{D42A27DB-BD31-4B8C-83A1-F6EECF244321}">
                <p14:modId xmlns:p14="http://schemas.microsoft.com/office/powerpoint/2010/main" val="1911245755"/>
              </p:ext>
            </p:extLst>
          </p:nvPr>
        </p:nvGraphicFramePr>
        <p:xfrm>
          <a:off x="250243" y="1176286"/>
          <a:ext cx="11424353" cy="5434841"/>
        </p:xfrm>
        <a:graphic>
          <a:graphicData uri="http://schemas.openxmlformats.org/drawingml/2006/table">
            <a:tbl>
              <a:tblPr firstRow="1" firstCol="1" bandRow="1"/>
              <a:tblGrid>
                <a:gridCol w="857955"/>
                <a:gridCol w="1289523"/>
                <a:gridCol w="5965039"/>
                <a:gridCol w="1661727"/>
                <a:gridCol w="1650109"/>
              </a:tblGrid>
              <a:tr h="304110">
                <a:tc>
                  <a:txBody>
                    <a:bodyPr/>
                    <a:lstStyle/>
                    <a:p>
                      <a:pPr algn="l">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 </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模型</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属性</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表现</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参考</a:t>
                      </a: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4932">
                <a:tc>
                  <a:txBody>
                    <a:bodyPr/>
                    <a:lstStyle/>
                    <a:p>
                      <a:pPr algn="l">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Single</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CART</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a:effectLst/>
                          <a:latin typeface="微软雅黑" panose="020B0503020204020204" pitchFamily="34" charset="-122"/>
                          <a:ea typeface="微软雅黑" panose="020B0503020204020204" pitchFamily="34" charset="-122"/>
                          <a:cs typeface="Times New Roman"/>
                        </a:rPr>
                        <a:t>二分树，所有集成树的基本构成，不支持并行运算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低精度，速度快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Breiman(1984)</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932">
                <a:tc rowSpan="3">
                  <a:txBody>
                    <a:bodyPr/>
                    <a:lstStyle/>
                    <a:p>
                      <a:pPr algn="l">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Bagging</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Bagging Tree</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a:effectLst/>
                          <a:latin typeface="微软雅黑" panose="020B0503020204020204" pitchFamily="34" charset="-122"/>
                          <a:ea typeface="微软雅黑" panose="020B0503020204020204" pitchFamily="34" charset="-122"/>
                          <a:cs typeface="Times New Roman"/>
                        </a:rPr>
                        <a:t>使用自助抽样，袋外估计，偏好完全成长树，支持并行运算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a:effectLst/>
                          <a:latin typeface="微软雅黑" panose="020B0503020204020204" pitchFamily="34" charset="-122"/>
                          <a:ea typeface="微软雅黑" panose="020B0503020204020204" pitchFamily="34" charset="-122"/>
                          <a:cs typeface="Times New Roman"/>
                        </a:rPr>
                        <a:t>高精度，速度慢</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Breiman(1996)</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5289">
                <a:tc vMerge="1">
                  <a:txBody>
                    <a:bodyPr/>
                    <a:lstStyle/>
                    <a:p>
                      <a:endParaRPr lang="zh-CN" altLang="en-US"/>
                    </a:p>
                  </a:txBody>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Random Forest</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与</a:t>
                      </a:r>
                      <a:r>
                        <a:rPr lang="en-US" sz="1400" b="1" kern="100" dirty="0">
                          <a:effectLst/>
                          <a:latin typeface="微软雅黑" panose="020B0503020204020204" pitchFamily="34" charset="-122"/>
                          <a:ea typeface="微软雅黑" panose="020B0503020204020204" pitchFamily="34" charset="-122"/>
                          <a:cs typeface="Times New Roman"/>
                        </a:rPr>
                        <a:t>Bagging Tree</a:t>
                      </a:r>
                      <a:r>
                        <a:rPr lang="zh-CN" sz="1400" b="1" kern="100" dirty="0">
                          <a:effectLst/>
                          <a:latin typeface="微软雅黑" panose="020B0503020204020204" pitchFamily="34" charset="-122"/>
                          <a:ea typeface="微软雅黑" panose="020B0503020204020204" pitchFamily="34" charset="-122"/>
                          <a:cs typeface="Times New Roman"/>
                        </a:rPr>
                        <a:t>类似，随机选择特征子集构建决策树，搜寻最佳分裂阈值进行分裂，支持并行运算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a:effectLst/>
                          <a:latin typeface="微软雅黑" panose="020B0503020204020204" pitchFamily="34" charset="-122"/>
                          <a:ea typeface="微软雅黑" panose="020B0503020204020204" pitchFamily="34" charset="-122"/>
                          <a:cs typeface="Times New Roman"/>
                        </a:rPr>
                        <a:t>高精度，速度快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Breiman(2001)</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7398">
                <a:tc vMerge="1">
                  <a:txBody>
                    <a:bodyPr/>
                    <a:lstStyle/>
                    <a:p>
                      <a:endParaRPr lang="zh-CN" altLang="en-US"/>
                    </a:p>
                  </a:txBody>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Extra-Trees</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与</a:t>
                      </a:r>
                      <a:r>
                        <a:rPr lang="en-US" sz="1400" b="1" kern="100" dirty="0">
                          <a:effectLst/>
                          <a:latin typeface="微软雅黑" panose="020B0503020204020204" pitchFamily="34" charset="-122"/>
                          <a:ea typeface="微软雅黑" panose="020B0503020204020204" pitchFamily="34" charset="-122"/>
                          <a:cs typeface="Times New Roman"/>
                        </a:rPr>
                        <a:t>Random Forest</a:t>
                      </a:r>
                      <a:r>
                        <a:rPr lang="zh-CN" sz="1400" b="1" kern="100" dirty="0">
                          <a:effectLst/>
                          <a:latin typeface="微软雅黑" panose="020B0503020204020204" pitchFamily="34" charset="-122"/>
                          <a:ea typeface="微软雅黑" panose="020B0503020204020204" pitchFamily="34" charset="-122"/>
                          <a:cs typeface="Times New Roman"/>
                        </a:rPr>
                        <a:t>类似，引入更多地随机性，随机生成分裂阈值分裂树，支持并行运算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a:effectLst/>
                          <a:latin typeface="微软雅黑" panose="020B0503020204020204" pitchFamily="34" charset="-122"/>
                          <a:ea typeface="微软雅黑" panose="020B0503020204020204" pitchFamily="34" charset="-122"/>
                          <a:cs typeface="Times New Roman"/>
                        </a:rPr>
                        <a:t>高精度，速度快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P.Geurts</a:t>
                      </a:r>
                      <a:r>
                        <a:rPr lang="en-US" sz="1400" b="1" kern="100" dirty="0">
                          <a:effectLst/>
                          <a:latin typeface="微软雅黑" panose="020B0503020204020204" pitchFamily="34" charset="-122"/>
                          <a:ea typeface="微软雅黑" panose="020B0503020204020204" pitchFamily="34" charset="-122"/>
                          <a:cs typeface="Times New Roman"/>
                        </a:rPr>
                        <a:t>(2006)</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7398">
                <a:tc rowSpan="5">
                  <a:txBody>
                    <a:bodyPr/>
                    <a:lstStyle/>
                    <a:p>
                      <a:pPr algn="l">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Boosting</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Adaboost Tree</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通过对训练样本连续加权生成集成树，偏好较小的树，加法模型，不支持并行运算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低精度，速度慢</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Y.Freund</a:t>
                      </a:r>
                      <a:r>
                        <a:rPr lang="en-US" sz="1400" b="1" kern="100" dirty="0">
                          <a:effectLst/>
                          <a:latin typeface="微软雅黑" panose="020B0503020204020204" pitchFamily="34" charset="-122"/>
                          <a:ea typeface="微软雅黑" panose="020B0503020204020204" pitchFamily="34" charset="-122"/>
                          <a:cs typeface="Times New Roman"/>
                        </a:rPr>
                        <a:t>(1995)</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29864">
                <a:tc vMerge="1">
                  <a:txBody>
                    <a:bodyPr/>
                    <a:lstStyle/>
                    <a:p>
                      <a:endParaRPr lang="zh-CN" altLang="en-US"/>
                    </a:p>
                  </a:txBody>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GradientBoost</a:t>
                      </a:r>
                      <a:r>
                        <a:rPr lang="en-US" sz="1400" b="1" kern="100" dirty="0">
                          <a:effectLst/>
                          <a:latin typeface="微软雅黑" panose="020B0503020204020204" pitchFamily="34" charset="-122"/>
                          <a:ea typeface="微软雅黑" panose="020B0503020204020204" pitchFamily="34" charset="-122"/>
                          <a:cs typeface="Times New Roman"/>
                        </a:rPr>
                        <a:t> Decision Tree(GBDT)</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以前级方式建立集成树，加法模型，通过拟合一阶负梯度来学习决策树，支持随机选择样本与特征，不支持并行运算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高精度，速度慢</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Friedman(2001)</a:t>
                      </a:r>
                      <a:endParaRPr lang="zh-CN" sz="1400" b="1" kern="100" dirty="0">
                        <a:effectLst/>
                        <a:latin typeface="微软雅黑" panose="020B0503020204020204" pitchFamily="34" charset="-122"/>
                        <a:ea typeface="微软雅黑" panose="020B0503020204020204" pitchFamily="34" charset="-122"/>
                        <a:cs typeface="Times New Roman"/>
                      </a:endParaRPr>
                    </a:p>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Friedman(1999)</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7398">
                <a:tc vMerge="1">
                  <a:txBody>
                    <a:bodyPr/>
                    <a:lstStyle/>
                    <a:p>
                      <a:endParaRPr lang="zh-CN" altLang="en-US"/>
                    </a:p>
                  </a:txBody>
                  <a:tcPr/>
                </a:tc>
                <a:tc>
                  <a:txBody>
                    <a:bodyPr/>
                    <a:lstStyle/>
                    <a:p>
                      <a:pPr algn="just">
                        <a:spcAft>
                          <a:spcPts val="0"/>
                        </a:spcAft>
                      </a:pPr>
                      <a:r>
                        <a:rPr lang="en-US" sz="1400" b="1" kern="100">
                          <a:effectLst/>
                          <a:latin typeface="微软雅黑" panose="020B0503020204020204" pitchFamily="34" charset="-122"/>
                          <a:ea typeface="微软雅黑" panose="020B0503020204020204" pitchFamily="34" charset="-122"/>
                          <a:cs typeface="Times New Roman"/>
                        </a:rPr>
                        <a:t>XGBoost</a:t>
                      </a:r>
                      <a:endParaRPr lang="zh-CN" sz="1400" b="1" kern="10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GBDT</a:t>
                      </a:r>
                      <a:r>
                        <a:rPr lang="zh-CN" sz="1400" b="1" kern="100" dirty="0">
                          <a:effectLst/>
                          <a:latin typeface="微软雅黑" panose="020B0503020204020204" pitchFamily="34" charset="-122"/>
                          <a:ea typeface="微软雅黑" panose="020B0503020204020204" pitchFamily="34" charset="-122"/>
                          <a:cs typeface="Times New Roman"/>
                        </a:rPr>
                        <a:t>的改进，引入二阶梯度、正则项、以及直方图，支持并行运算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a:effectLst/>
                          <a:latin typeface="微软雅黑" panose="020B0503020204020204" pitchFamily="34" charset="-122"/>
                          <a:ea typeface="微软雅黑" panose="020B0503020204020204" pitchFamily="34" charset="-122"/>
                          <a:cs typeface="Times New Roman"/>
                        </a:rPr>
                        <a:t>高精度，速度较快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Chen T &amp; </a:t>
                      </a:r>
                      <a:r>
                        <a:rPr lang="en-US" sz="1400" b="1" kern="100" dirty="0" err="1">
                          <a:effectLst/>
                          <a:latin typeface="微软雅黑" panose="020B0503020204020204" pitchFamily="34" charset="-122"/>
                          <a:ea typeface="微软雅黑" panose="020B0503020204020204" pitchFamily="34" charset="-122"/>
                          <a:cs typeface="Times New Roman"/>
                        </a:rPr>
                        <a:t>Guestrin</a:t>
                      </a:r>
                      <a:r>
                        <a:rPr lang="en-US" sz="1400" b="1" kern="100" dirty="0">
                          <a:effectLst/>
                          <a:latin typeface="微软雅黑" panose="020B0503020204020204" pitchFamily="34" charset="-122"/>
                          <a:ea typeface="微软雅黑" panose="020B0503020204020204" pitchFamily="34" charset="-122"/>
                          <a:cs typeface="Times New Roman"/>
                        </a:rPr>
                        <a:t> C (2016)</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2039">
                <a:tc vMerge="1">
                  <a:txBody>
                    <a:bodyPr/>
                    <a:lstStyle/>
                    <a:p>
                      <a:endParaRPr lang="zh-CN" altLang="en-US"/>
                    </a:p>
                  </a:txBody>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LightGBM</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XGBoost</a:t>
                      </a:r>
                      <a:r>
                        <a:rPr lang="zh-CN" sz="1400" b="1" kern="100" dirty="0">
                          <a:effectLst/>
                          <a:latin typeface="微软雅黑" panose="020B0503020204020204" pitchFamily="34" charset="-122"/>
                          <a:ea typeface="微软雅黑" panose="020B0503020204020204" pitchFamily="34" charset="-122"/>
                          <a:cs typeface="Times New Roman"/>
                        </a:rPr>
                        <a:t>的改进，增加了基于梯度的单侧采用（</a:t>
                      </a:r>
                      <a:r>
                        <a:rPr lang="en-US" sz="1400" b="1" kern="100" dirty="0">
                          <a:effectLst/>
                          <a:latin typeface="微软雅黑" panose="020B0503020204020204" pitchFamily="34" charset="-122"/>
                          <a:ea typeface="微软雅黑" panose="020B0503020204020204" pitchFamily="34" charset="-122"/>
                          <a:cs typeface="Times New Roman"/>
                        </a:rPr>
                        <a:t>GOSS</a:t>
                      </a:r>
                      <a:r>
                        <a:rPr lang="zh-CN" sz="1400" b="1" kern="100" dirty="0">
                          <a:effectLst/>
                          <a:latin typeface="微软雅黑" panose="020B0503020204020204" pitchFamily="34" charset="-122"/>
                          <a:ea typeface="微软雅黑" panose="020B0503020204020204" pitchFamily="34" charset="-122"/>
                          <a:cs typeface="Times New Roman"/>
                        </a:rPr>
                        <a:t>）和排他性特征捆绑（</a:t>
                      </a:r>
                      <a:r>
                        <a:rPr lang="en-US" sz="1400" b="1" kern="100" dirty="0">
                          <a:effectLst/>
                          <a:latin typeface="微软雅黑" panose="020B0503020204020204" pitchFamily="34" charset="-122"/>
                          <a:ea typeface="微软雅黑" panose="020B0503020204020204" pitchFamily="34" charset="-122"/>
                          <a:cs typeface="Times New Roman"/>
                        </a:rPr>
                        <a:t>EFB</a:t>
                      </a:r>
                      <a:r>
                        <a:rPr lang="zh-CN" sz="1400" b="1" kern="100" dirty="0">
                          <a:effectLst/>
                          <a:latin typeface="微软雅黑" panose="020B0503020204020204" pitchFamily="34" charset="-122"/>
                          <a:ea typeface="微软雅黑" panose="020B0503020204020204" pitchFamily="34" charset="-122"/>
                          <a:cs typeface="Times New Roman"/>
                        </a:rPr>
                        <a:t>），支持并行运算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高精度，速度较快</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Ke</a:t>
                      </a:r>
                      <a:r>
                        <a:rPr lang="en-US" sz="1400" b="1" kern="100" dirty="0">
                          <a:effectLst/>
                          <a:latin typeface="微软雅黑" panose="020B0503020204020204" pitchFamily="34" charset="-122"/>
                          <a:ea typeface="微软雅黑" panose="020B0503020204020204" pitchFamily="34" charset="-122"/>
                          <a:cs typeface="Times New Roman"/>
                        </a:rPr>
                        <a:t> G &amp; </a:t>
                      </a:r>
                      <a:r>
                        <a:rPr lang="en-US" sz="1400" b="1" kern="100" dirty="0" err="1">
                          <a:effectLst/>
                          <a:latin typeface="微软雅黑" panose="020B0503020204020204" pitchFamily="34" charset="-122"/>
                          <a:ea typeface="微软雅黑" panose="020B0503020204020204" pitchFamily="34" charset="-122"/>
                          <a:cs typeface="Times New Roman"/>
                        </a:rPr>
                        <a:t>Meng</a:t>
                      </a:r>
                      <a:r>
                        <a:rPr lang="en-US" sz="1400" b="1" kern="100" dirty="0">
                          <a:effectLst/>
                          <a:latin typeface="微软雅黑" panose="020B0503020204020204" pitchFamily="34" charset="-122"/>
                          <a:ea typeface="微软雅黑" panose="020B0503020204020204" pitchFamily="34" charset="-122"/>
                          <a:cs typeface="Times New Roman"/>
                        </a:rPr>
                        <a:t> Q &amp; Finley T, et al (2017)</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29864">
                <a:tc vMerge="1">
                  <a:txBody>
                    <a:bodyPr/>
                    <a:lstStyle/>
                    <a:p>
                      <a:endParaRPr lang="zh-CN" altLang="en-US"/>
                    </a:p>
                  </a:txBody>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CatBoost</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1" kern="100" dirty="0">
                          <a:effectLst/>
                          <a:latin typeface="微软雅黑" panose="020B0503020204020204" pitchFamily="34" charset="-122"/>
                          <a:ea typeface="微软雅黑" panose="020B0503020204020204" pitchFamily="34" charset="-122"/>
                          <a:cs typeface="Times New Roman"/>
                        </a:rPr>
                        <a:t>GBDT</a:t>
                      </a:r>
                      <a:r>
                        <a:rPr lang="zh-CN" sz="1400" b="1" kern="100" dirty="0">
                          <a:effectLst/>
                          <a:latin typeface="微软雅黑" panose="020B0503020204020204" pitchFamily="34" charset="-122"/>
                          <a:ea typeface="微软雅黑" panose="020B0503020204020204" pitchFamily="34" charset="-122"/>
                          <a:cs typeface="Times New Roman"/>
                        </a:rPr>
                        <a:t>的改进，使用</a:t>
                      </a:r>
                      <a:r>
                        <a:rPr lang="en-US" sz="1400" b="1" kern="100" dirty="0">
                          <a:effectLst/>
                          <a:latin typeface="微软雅黑" panose="020B0503020204020204" pitchFamily="34" charset="-122"/>
                          <a:ea typeface="微软雅黑" panose="020B0503020204020204" pitchFamily="34" charset="-122"/>
                          <a:cs typeface="Times New Roman"/>
                        </a:rPr>
                        <a:t>Ordered Boosting</a:t>
                      </a:r>
                      <a:r>
                        <a:rPr lang="zh-CN" sz="1400" b="1" kern="100" dirty="0">
                          <a:effectLst/>
                          <a:latin typeface="微软雅黑" panose="020B0503020204020204" pitchFamily="34" charset="-122"/>
                          <a:ea typeface="微软雅黑" panose="020B0503020204020204" pitchFamily="34" charset="-122"/>
                          <a:cs typeface="Times New Roman"/>
                        </a:rPr>
                        <a:t>计算叶子值，使用目标统计对分类特征进行处理，支持并行运算</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cs typeface="Times New Roman"/>
                        </a:rPr>
                        <a:t>高精度，基于</a:t>
                      </a:r>
                      <a:r>
                        <a:rPr lang="en-US" sz="1400" b="1" kern="100" dirty="0">
                          <a:effectLst/>
                          <a:latin typeface="微软雅黑" panose="020B0503020204020204" pitchFamily="34" charset="-122"/>
                          <a:ea typeface="微软雅黑" panose="020B0503020204020204" pitchFamily="34" charset="-122"/>
                          <a:cs typeface="Times New Roman"/>
                        </a:rPr>
                        <a:t>GPU</a:t>
                      </a:r>
                      <a:r>
                        <a:rPr lang="zh-CN" sz="1400" b="1" kern="100" dirty="0">
                          <a:effectLst/>
                          <a:latin typeface="微软雅黑" panose="020B0503020204020204" pitchFamily="34" charset="-122"/>
                          <a:ea typeface="微软雅黑" panose="020B0503020204020204" pitchFamily="34" charset="-122"/>
                          <a:cs typeface="Times New Roman"/>
                        </a:rPr>
                        <a:t>的速度较快，基于</a:t>
                      </a:r>
                      <a:r>
                        <a:rPr lang="en-US" sz="1400" b="1" kern="100" dirty="0">
                          <a:effectLst/>
                          <a:latin typeface="微软雅黑" panose="020B0503020204020204" pitchFamily="34" charset="-122"/>
                          <a:ea typeface="微软雅黑" panose="020B0503020204020204" pitchFamily="34" charset="-122"/>
                          <a:cs typeface="Times New Roman"/>
                        </a:rPr>
                        <a:t>CPU</a:t>
                      </a:r>
                      <a:r>
                        <a:rPr lang="zh-CN" sz="1400" b="1" kern="100" dirty="0">
                          <a:effectLst/>
                          <a:latin typeface="微软雅黑" panose="020B0503020204020204" pitchFamily="34" charset="-122"/>
                          <a:ea typeface="微软雅黑" panose="020B0503020204020204" pitchFamily="34" charset="-122"/>
                          <a:cs typeface="Times New Roman"/>
                        </a:rPr>
                        <a:t>的速度慢</a:t>
                      </a:r>
                    </a:p>
                  </a:txBody>
                  <a:tcPr marL="6327" marR="63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b="1" kern="100" dirty="0" err="1">
                          <a:effectLst/>
                          <a:latin typeface="微软雅黑" panose="020B0503020204020204" pitchFamily="34" charset="-122"/>
                          <a:ea typeface="微软雅黑" panose="020B0503020204020204" pitchFamily="34" charset="-122"/>
                          <a:cs typeface="Times New Roman"/>
                        </a:rPr>
                        <a:t>Prokhorenkova</a:t>
                      </a:r>
                      <a:r>
                        <a:rPr lang="en-US" sz="1400" b="1" kern="100" dirty="0">
                          <a:effectLst/>
                          <a:latin typeface="微软雅黑" panose="020B0503020204020204" pitchFamily="34" charset="-122"/>
                          <a:ea typeface="微软雅黑" panose="020B0503020204020204" pitchFamily="34" charset="-122"/>
                          <a:cs typeface="Times New Roman"/>
                        </a:rPr>
                        <a:t> L &amp; </a:t>
                      </a:r>
                      <a:r>
                        <a:rPr lang="en-US" sz="1400" b="1" kern="100" dirty="0" err="1">
                          <a:effectLst/>
                          <a:latin typeface="微软雅黑" panose="020B0503020204020204" pitchFamily="34" charset="-122"/>
                          <a:ea typeface="微软雅黑" panose="020B0503020204020204" pitchFamily="34" charset="-122"/>
                          <a:cs typeface="Times New Roman"/>
                        </a:rPr>
                        <a:t>Gusev</a:t>
                      </a:r>
                      <a:r>
                        <a:rPr lang="en-US" sz="1400" b="1" kern="100" dirty="0">
                          <a:effectLst/>
                          <a:latin typeface="微软雅黑" panose="020B0503020204020204" pitchFamily="34" charset="-122"/>
                          <a:ea typeface="微软雅黑" panose="020B0503020204020204" pitchFamily="34" charset="-122"/>
                          <a:cs typeface="Times New Roman"/>
                        </a:rPr>
                        <a:t> G &amp; </a:t>
                      </a:r>
                      <a:r>
                        <a:rPr lang="en-US" sz="1400" b="1" kern="100" dirty="0" err="1">
                          <a:effectLst/>
                          <a:latin typeface="微软雅黑" panose="020B0503020204020204" pitchFamily="34" charset="-122"/>
                          <a:ea typeface="微软雅黑" panose="020B0503020204020204" pitchFamily="34" charset="-122"/>
                          <a:cs typeface="Times New Roman"/>
                        </a:rPr>
                        <a:t>Vorobev</a:t>
                      </a:r>
                      <a:r>
                        <a:rPr lang="en-US" sz="1400" b="1" kern="100" dirty="0">
                          <a:effectLst/>
                          <a:latin typeface="微软雅黑" panose="020B0503020204020204" pitchFamily="34" charset="-122"/>
                          <a:ea typeface="微软雅黑" panose="020B0503020204020204" pitchFamily="34" charset="-122"/>
                          <a:cs typeface="Times New Roman"/>
                        </a:rPr>
                        <a:t> A, et al (2017)</a:t>
                      </a:r>
                      <a:endParaRPr lang="zh-CN" sz="1400" b="1" kern="100" dirty="0">
                        <a:effectLst/>
                        <a:latin typeface="微软雅黑" panose="020B0503020204020204" pitchFamily="34" charset="-122"/>
                        <a:ea typeface="微软雅黑" panose="020B0503020204020204" pitchFamily="34" charset="-122"/>
                        <a:cs typeface="Times New Roman"/>
                      </a:endParaRPr>
                    </a:p>
                  </a:txBody>
                  <a:tcPr marL="6327" marR="6327"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11" name="内容占位符 1"/>
          <p:cNvSpPr txBox="1">
            <a:spLocks/>
          </p:cNvSpPr>
          <p:nvPr/>
        </p:nvSpPr>
        <p:spPr>
          <a:xfrm>
            <a:off x="924926" y="307628"/>
            <a:ext cx="5249223" cy="44264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8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常见算法 </a:t>
            </a:r>
            <a:r>
              <a:rPr lang="en-US" altLang="zh-CN" dirty="0" smtClean="0"/>
              <a:t>– </a:t>
            </a:r>
            <a:r>
              <a:rPr lang="zh-CN" altLang="en-US" dirty="0" smtClean="0"/>
              <a:t>树形模型比较</a:t>
            </a:r>
            <a:endParaRPr lang="zh-CN" altLang="en-US" dirty="0"/>
          </a:p>
        </p:txBody>
      </p:sp>
    </p:spTree>
    <p:extLst>
      <p:ext uri="{BB962C8B-B14F-4D97-AF65-F5344CB8AC3E}">
        <p14:creationId xmlns:p14="http://schemas.microsoft.com/office/powerpoint/2010/main" val="2739146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聚类算法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2113399"/>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聚类算法是无监督学习算法中最典型的代表。</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聚类算法就是计算种群中的距离，根据距离的远近将数据划分为多个族群。</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聚类算法中最典型的代表就是</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K-Means</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38200" y="3191055"/>
            <a:ext cx="7096125" cy="3143250"/>
          </a:xfrm>
          <a:prstGeom prst="rect">
            <a:avLst/>
          </a:prstGeom>
        </p:spPr>
      </p:pic>
      <p:pic>
        <p:nvPicPr>
          <p:cNvPr id="7" name="图片 6"/>
          <p:cNvPicPr>
            <a:picLocks noChangeAspect="1"/>
          </p:cNvPicPr>
          <p:nvPr/>
        </p:nvPicPr>
        <p:blipFill>
          <a:blip r:embed="rId3"/>
          <a:stretch>
            <a:fillRect/>
          </a:stretch>
        </p:blipFill>
        <p:spPr>
          <a:xfrm>
            <a:off x="8710111" y="3662542"/>
            <a:ext cx="2447925" cy="2200275"/>
          </a:xfrm>
          <a:prstGeom prst="rect">
            <a:avLst/>
          </a:prstGeom>
        </p:spPr>
      </p:pic>
    </p:spTree>
    <p:extLst>
      <p:ext uri="{BB962C8B-B14F-4D97-AF65-F5344CB8AC3E}">
        <p14:creationId xmlns:p14="http://schemas.microsoft.com/office/powerpoint/2010/main" val="168792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聚类算法</a:t>
            </a:r>
          </a:p>
          <a:p>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smtClean="0"/>
              <a:t>5</a:t>
            </a:r>
            <a:endParaRPr lang="zh-CN" altLang="en-US" dirty="0"/>
          </a:p>
        </p:txBody>
      </p:sp>
      <p:sp>
        <p:nvSpPr>
          <p:cNvPr id="4" name="文本框 1"/>
          <p:cNvSpPr txBox="1"/>
          <p:nvPr/>
        </p:nvSpPr>
        <p:spPr>
          <a:xfrm>
            <a:off x="551543" y="899886"/>
            <a:ext cx="6574971" cy="4893647"/>
          </a:xfrm>
          <a:prstGeom prst="rect">
            <a:avLst/>
          </a:prstGeom>
          <a:noFill/>
        </p:spPr>
        <p:txBody>
          <a:bodyPr wrap="square" rtlCol="0">
            <a:spAutoFit/>
          </a:bodyPr>
          <a:lstStyle/>
          <a:p>
            <a:r>
              <a:rPr lang="en-US" altLang="zh-CN" sz="2400" b="1" dirty="0" smtClean="0">
                <a:latin typeface="微软雅黑" panose="020B0503020204020204" pitchFamily="34" charset="-122"/>
                <a:ea typeface="微软雅黑" panose="020B0503020204020204" pitchFamily="34" charset="-122"/>
              </a:rPr>
              <a:t>k-means </a:t>
            </a:r>
            <a:r>
              <a:rPr lang="zh-CN" altLang="en-US" sz="2400" b="1" dirty="0" smtClean="0">
                <a:latin typeface="微软雅黑" panose="020B0503020204020204" pitchFamily="34" charset="-122"/>
                <a:ea typeface="微软雅黑" panose="020B0503020204020204" pitchFamily="34" charset="-122"/>
              </a:rPr>
              <a:t>算法的工作过程说明如下：</a:t>
            </a:r>
            <a:endParaRPr lang="en-US" altLang="zh-CN" sz="2400" b="1" dirty="0" smtClean="0">
              <a:latin typeface="微软雅黑" panose="020B0503020204020204" pitchFamily="34" charset="-122"/>
              <a:ea typeface="微软雅黑" panose="020B0503020204020204" pitchFamily="34" charset="-122"/>
            </a:endParaRPr>
          </a:p>
          <a:p>
            <a:pPr marL="457200" indent="-457200">
              <a:buClr>
                <a:srgbClr val="C00000"/>
              </a:buClr>
              <a:buFont typeface="+mj-ea"/>
              <a:buAutoNum type="circleNumDbPlain"/>
            </a:pPr>
            <a:r>
              <a:rPr lang="zh-CN" altLang="en-US" sz="2400" b="1" dirty="0" smtClean="0">
                <a:latin typeface="微软雅黑" panose="020B0503020204020204" pitchFamily="34" charset="-122"/>
                <a:ea typeface="微软雅黑" panose="020B0503020204020204" pitchFamily="34" charset="-122"/>
              </a:rPr>
              <a:t>首先从</a:t>
            </a:r>
            <a:r>
              <a:rPr lang="en-US" altLang="zh-CN" sz="2400" b="1" dirty="0"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个数据对象任意选择 </a:t>
            </a:r>
            <a:r>
              <a:rPr lang="en-US" altLang="zh-CN" sz="2400" b="1" dirty="0" smtClean="0">
                <a:latin typeface="微软雅黑" panose="020B0503020204020204" pitchFamily="34" charset="-122"/>
                <a:ea typeface="微软雅黑" panose="020B0503020204020204" pitchFamily="34" charset="-122"/>
              </a:rPr>
              <a:t>k </a:t>
            </a:r>
            <a:r>
              <a:rPr lang="zh-CN" altLang="en-US" sz="2400" b="1" dirty="0" smtClean="0">
                <a:latin typeface="微软雅黑" panose="020B0503020204020204" pitchFamily="34" charset="-122"/>
                <a:ea typeface="微软雅黑" panose="020B0503020204020204" pitchFamily="34" charset="-122"/>
              </a:rPr>
              <a:t>个对象作为初始聚类中心；</a:t>
            </a:r>
            <a:endParaRPr lang="en-US" altLang="zh-CN" sz="2400" b="1" dirty="0" smtClean="0">
              <a:latin typeface="微软雅黑" panose="020B0503020204020204" pitchFamily="34" charset="-122"/>
              <a:ea typeface="微软雅黑" panose="020B0503020204020204" pitchFamily="34" charset="-122"/>
            </a:endParaRPr>
          </a:p>
          <a:p>
            <a:pPr marL="457200" indent="-457200">
              <a:buClr>
                <a:srgbClr val="C00000"/>
              </a:buClr>
              <a:buFont typeface="+mj-ea"/>
              <a:buAutoNum type="circleNumDbPlain"/>
            </a:pPr>
            <a:r>
              <a:rPr lang="zh-CN" altLang="en-US" sz="2400" b="1" dirty="0" smtClean="0">
                <a:latin typeface="微软雅黑" panose="020B0503020204020204" pitchFamily="34" charset="-122"/>
                <a:ea typeface="微软雅黑" panose="020B0503020204020204" pitchFamily="34" charset="-122"/>
              </a:rPr>
              <a:t>对于所剩下其它对象，则根据它们与这些聚类中心的相似度（距离），分别将它们分配给与其最相似的（聚类中心所代表的）聚类；</a:t>
            </a:r>
            <a:endParaRPr lang="en-US" altLang="zh-CN" sz="2400" b="1" dirty="0" smtClean="0">
              <a:latin typeface="微软雅黑" panose="020B0503020204020204" pitchFamily="34" charset="-122"/>
              <a:ea typeface="微软雅黑" panose="020B0503020204020204" pitchFamily="34" charset="-122"/>
            </a:endParaRPr>
          </a:p>
          <a:p>
            <a:pPr marL="457200" indent="-457200">
              <a:buClr>
                <a:srgbClr val="C00000"/>
              </a:buClr>
              <a:buFont typeface="+mj-ea"/>
              <a:buAutoNum type="circleNumDbPlain"/>
            </a:pPr>
            <a:r>
              <a:rPr lang="zh-CN" altLang="en-US" sz="2400" b="1" dirty="0" smtClean="0">
                <a:latin typeface="微软雅黑" panose="020B0503020204020204" pitchFamily="34" charset="-122"/>
                <a:ea typeface="微软雅黑" panose="020B0503020204020204" pitchFamily="34" charset="-122"/>
              </a:rPr>
              <a:t>然后再计算每个所获新聚类的聚类中心（该聚类中所有对象的均值）；</a:t>
            </a:r>
            <a:endParaRPr lang="en-US" altLang="zh-CN" sz="2400" b="1" dirty="0" smtClean="0">
              <a:latin typeface="微软雅黑" panose="020B0503020204020204" pitchFamily="34" charset="-122"/>
              <a:ea typeface="微软雅黑" panose="020B0503020204020204" pitchFamily="34" charset="-122"/>
            </a:endParaRPr>
          </a:p>
          <a:p>
            <a:pPr marL="457200" indent="-457200">
              <a:buClr>
                <a:srgbClr val="C00000"/>
              </a:buClr>
              <a:buFont typeface="+mj-ea"/>
              <a:buAutoNum type="circleNumDbPlain"/>
            </a:pPr>
            <a:r>
              <a:rPr lang="zh-CN" altLang="en-US" sz="2400" b="1" dirty="0" smtClean="0">
                <a:latin typeface="微软雅黑" panose="020B0503020204020204" pitchFamily="34" charset="-122"/>
                <a:ea typeface="微软雅黑" panose="020B0503020204020204" pitchFamily="34" charset="-122"/>
              </a:rPr>
              <a:t>不断重复这一过程直到标准测度函数开始收敛为止。一般都采用均方差作为标准测度函数。</a:t>
            </a:r>
            <a:endParaRPr lang="en-US" altLang="zh-CN" sz="2400" b="1" dirty="0" smtClean="0">
              <a:latin typeface="微软雅黑" panose="020B0503020204020204" pitchFamily="34" charset="-122"/>
              <a:ea typeface="微软雅黑" panose="020B0503020204020204" pitchFamily="34" charset="-122"/>
            </a:endParaRPr>
          </a:p>
          <a:p>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聚类具有以下特点：各聚类本身尽可能的紧凑，而各聚类之间尽可能的分开。</a:t>
            </a:r>
          </a:p>
        </p:txBody>
      </p:sp>
      <p:pic>
        <p:nvPicPr>
          <p:cNvPr id="5" name="图片 4"/>
          <p:cNvPicPr>
            <a:picLocks noChangeAspect="1"/>
          </p:cNvPicPr>
          <p:nvPr/>
        </p:nvPicPr>
        <p:blipFill>
          <a:blip r:embed="rId2"/>
          <a:stretch>
            <a:fillRect/>
          </a:stretch>
        </p:blipFill>
        <p:spPr>
          <a:xfrm>
            <a:off x="7283676" y="2476601"/>
            <a:ext cx="4257675" cy="3086100"/>
          </a:xfrm>
          <a:prstGeom prst="rect">
            <a:avLst/>
          </a:prstGeom>
        </p:spPr>
      </p:pic>
    </p:spTree>
    <p:extLst>
      <p:ext uri="{BB962C8B-B14F-4D97-AF65-F5344CB8AC3E}">
        <p14:creationId xmlns:p14="http://schemas.microsoft.com/office/powerpoint/2010/main" val="2073294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降维算法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5811847"/>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降维算法也是一种无监督学习算法，主要特征是将数据从高维降低到低维。维度表示数据的特征量的大小。例如，房价包含房子的长、宽、面积与房间数量四个特征，也就是维度为</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4</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维的数据。可以看出来，长与宽事实上与面积表示的信息重叠了，例如面积</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长 </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 </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宽。通过降维算法，可以去除冗余信息，将特征减少为面积与房间数量两个特征，即从</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4</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维的数据压缩到</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2</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维。这样，不仅利于表示，同时提高计算的性能。</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降维算法的主要作用是压缩数据与提升机器学习的效率。通过降维算法，可以将具有几千个特征的数据压缩至若干个特征。另外，降维算法的另一个好处是数据的可视化，例如将</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5</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维的数据压缩至</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2</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维，然后可以用二维平面来可视。降维算法的主要代表是</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PCA</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即主成分分析算法</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207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推荐算法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1200329"/>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推荐算法是目前业界非常火的一种算法，如亚马逊，天猫，京东等都在广泛地运用。推荐算法的主要特征就是可以自动向用户推荐他们最感兴趣的东西，从而增加购买率，提升效益。</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380754" y="2271308"/>
            <a:ext cx="10390410" cy="4081366"/>
          </a:xfrm>
          <a:prstGeom prst="rect">
            <a:avLst/>
          </a:prstGeom>
        </p:spPr>
      </p:pic>
    </p:spTree>
    <p:extLst>
      <p:ext uri="{BB962C8B-B14F-4D97-AF65-F5344CB8AC3E}">
        <p14:creationId xmlns:p14="http://schemas.microsoft.com/office/powerpoint/2010/main" val="13402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机器学习的发展现状</a:t>
            </a:r>
          </a:p>
        </p:txBody>
      </p:sp>
      <p:sp>
        <p:nvSpPr>
          <p:cNvPr id="3" name="内容占位符 2"/>
          <p:cNvSpPr>
            <a:spLocks noGrp="1"/>
          </p:cNvSpPr>
          <p:nvPr>
            <p:ph sz="quarter" idx="14"/>
          </p:nvPr>
        </p:nvSpPr>
        <p:spPr/>
        <p:txBody>
          <a:bodyPr>
            <a:normAutofit lnSpcReduction="10000"/>
          </a:bodyPr>
          <a:lstStyle/>
          <a:p>
            <a:r>
              <a:rPr lang="en-US" altLang="zh-CN" dirty="0"/>
              <a:t>3</a:t>
            </a:r>
            <a:endParaRPr lang="zh-CN" altLang="en-US" dirty="0"/>
          </a:p>
        </p:txBody>
      </p:sp>
      <p:sp>
        <p:nvSpPr>
          <p:cNvPr id="5" name="TextBox 1"/>
          <p:cNvSpPr txBox="1"/>
          <p:nvPr/>
        </p:nvSpPr>
        <p:spPr>
          <a:xfrm>
            <a:off x="0" y="910628"/>
            <a:ext cx="11836400" cy="5616922"/>
          </a:xfrm>
          <a:prstGeom prst="rect">
            <a:avLst/>
          </a:prstGeom>
          <a:noFill/>
          <a:effectLst>
            <a:glow rad="127000">
              <a:schemeClr val="bg1"/>
            </a:glow>
          </a:effectLst>
        </p:spPr>
        <p:txBody>
          <a:bodyPr wrap="square" rtlCol="0">
            <a:spAutoFit/>
          </a:bodyPr>
          <a:lstStyle/>
          <a:p>
            <a:pPr marL="1263335" lvl="2" indent="-457200" defTabSz="9144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在搜索引擎方面</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Google</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的成功，使得</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Internet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搜索引擎成为新兴产业。机器学习技术正在支撑着各类搜索引擎</a:t>
            </a:r>
            <a:r>
              <a:rPr kumimoji="1" lang="zh-CN"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DARPA(</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美国国防先进研究项目局</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于</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2003</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年开始启动</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5</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年期</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PAL</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计划，这是一个以机器学习为核心的计划</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涉及到</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AI</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的其他分支，如知识表示和推理、自然语言处理等</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r>
              <a:rPr kumimoji="1" lang="zh-CN"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汽车自动驾驶。机器学习的主要任务是从立体视觉中学习如何行驶，根据观察人类的驾驶行为记录各种图像和操纵指令，并将它们进行正确分类；</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在对天文物体进行分类、计算机系统性能预测、信用卡盗用检测、邮政服务属性识别、网络文档自动分类等方面，机器学习也在快速发展壮大。</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76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推荐算法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461665"/>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推荐算法有两个主要的类别：</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
        <p:nvSpPr>
          <p:cNvPr id="5" name="TextBox 1"/>
          <p:cNvSpPr txBox="1"/>
          <p:nvPr/>
        </p:nvSpPr>
        <p:spPr>
          <a:xfrm>
            <a:off x="468510" y="1539321"/>
            <a:ext cx="11603790" cy="2852063"/>
          </a:xfrm>
          <a:prstGeom prst="rect">
            <a:avLst/>
          </a:prstGeom>
          <a:noFill/>
          <a:effectLst>
            <a:glow rad="127000">
              <a:schemeClr val="bg1"/>
            </a:glow>
          </a:effectLst>
        </p:spPr>
        <p:txBody>
          <a:bodyPr wrap="square" rtlCol="0">
            <a:spAutoFit/>
          </a:bodyPr>
          <a:lstStyle/>
          <a:p>
            <a:pPr marL="1320485" lvl="2" indent="-514350" eaLnBrk="0" fontAlgn="base" hangingPunct="0">
              <a:spcBef>
                <a:spcPts val="1417"/>
              </a:spcBef>
              <a:buClr>
                <a:srgbClr val="C00000"/>
              </a:buClr>
              <a:buFont typeface="+mj-lt"/>
              <a:buAutoNum type="alphaUcPeriod"/>
              <a:defRPr/>
            </a:pP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一类是基于物品内容的推荐，是将与用户购买的内容近似的物品推荐给用户，这样的前提是每个物品都得有若干个标签，因此才可以找出与用户购买物品类似的物品，这样推荐的好处是关联程度较大。</a:t>
            </a:r>
            <a:endPar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另一类是基于用户相似度的推荐，则是将与目标用户兴趣</a:t>
            </a:r>
            <a:r>
              <a:rPr kumimoji="1" lang="zh-CN" altLang="en-US" sz="2000" i="1" kern="0" dirty="0">
                <a:solidFill>
                  <a:schemeClr val="accent6">
                    <a:lumMod val="75000"/>
                  </a:schemeClr>
                </a:solidFill>
                <a:effectLst>
                  <a:glow rad="127000">
                    <a:srgbClr val="FFFFFF"/>
                  </a:glow>
                </a:effectLst>
                <a:latin typeface="微软雅黑" panose="020B0503020204020204" pitchFamily="34" charset="-122"/>
                <a:ea typeface="微软雅黑" panose="020B0503020204020204" pitchFamily="34" charset="-122"/>
              </a:rPr>
              <a:t>（注：用户画像）</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相同的其他用户购买的东西推荐给目标用户，例如小</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A</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历史上买了物品</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B</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和</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C</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，经过算法分析，发现另一个与小</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A</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近似的用户小</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D</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购买了物品</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E</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，于是将物品</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E</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推荐给小</a:t>
            </a:r>
            <a:r>
              <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A</a:t>
            </a:r>
            <a:r>
              <a:rPr kumimoji="1" lang="zh-CN" altLang="en-US"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000"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lnSpc>
                <a:spcPct val="150000"/>
              </a:lnSpc>
              <a:spcBef>
                <a:spcPts val="1417"/>
              </a:spcBef>
              <a:buClr>
                <a:srgbClr val="C00000"/>
              </a:buClr>
              <a:buFont typeface="+mj-lt"/>
              <a:buAutoNum type="alphaUcPeriod"/>
              <a:defRPr/>
            </a:pPr>
            <a:endParaRPr kumimoji="1" lang="en-US" altLang="zh-CN" sz="2400" kern="0" dirty="0">
              <a:solidFill>
                <a:srgbClr val="FF0000"/>
              </a:solidFill>
              <a:effectLst>
                <a:glow rad="127000">
                  <a:srgbClr val="FFFFFF"/>
                </a:glow>
              </a:effectLst>
              <a:latin typeface="微软雅黑" panose="020B0503020204020204" pitchFamily="34" charset="-122"/>
              <a:ea typeface="微软雅黑" panose="020B0503020204020204" pitchFamily="34" charset="-122"/>
            </a:endParaRPr>
          </a:p>
        </p:txBody>
      </p:sp>
      <p:sp>
        <p:nvSpPr>
          <p:cNvPr id="6" name="TextBox 1"/>
          <p:cNvSpPr txBox="1"/>
          <p:nvPr/>
        </p:nvSpPr>
        <p:spPr>
          <a:xfrm>
            <a:off x="0" y="4307449"/>
            <a:ext cx="11836400" cy="1135054"/>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两类推荐都有各自的优缺点，在一般的电商应用中，一般是两类混合使用。推荐算法中最有名的算法就是协同过滤算法。</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034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edge">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常见算法 </a:t>
            </a:r>
            <a:r>
              <a:rPr lang="en-US" altLang="zh-CN" dirty="0"/>
              <a:t>-– </a:t>
            </a:r>
            <a:r>
              <a:rPr lang="zh-CN" altLang="en-US" dirty="0"/>
              <a:t>其他算法</a:t>
            </a:r>
          </a:p>
        </p:txBody>
      </p:sp>
      <p:sp>
        <p:nvSpPr>
          <p:cNvPr id="3" name="内容占位符 2"/>
          <p:cNvSpPr>
            <a:spLocks noGrp="1"/>
          </p:cNvSpPr>
          <p:nvPr>
            <p:ph sz="quarter" idx="14"/>
          </p:nvPr>
        </p:nvSpPr>
        <p:spPr/>
        <p:txBody>
          <a:bodyPr>
            <a:normAutofit lnSpcReduction="10000"/>
          </a:bodyPr>
          <a:lstStyle/>
          <a:p>
            <a:r>
              <a:rPr lang="en-US" altLang="zh-CN" dirty="0"/>
              <a:t>5</a:t>
            </a:r>
            <a:endParaRPr lang="zh-CN" altLang="en-US" dirty="0"/>
          </a:p>
        </p:txBody>
      </p:sp>
      <p:sp>
        <p:nvSpPr>
          <p:cNvPr id="4" name="TextBox 1"/>
          <p:cNvSpPr txBox="1"/>
          <p:nvPr/>
        </p:nvSpPr>
        <p:spPr>
          <a:xfrm>
            <a:off x="0" y="910628"/>
            <a:ext cx="11836400" cy="5257850"/>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除了以上算法之外，机器学习界还有其他的如高斯判别，朴素贝叶斯，决策树等等算法。但是上面列的六个算法是使用最多，影响最广，种类最全的典型。机器学习界的一个特色就是算法众多，发展百花齐放。</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除了这些算法以外，有一些算法的名字在机器学习领域中也经常出现。但他们本身并不算是一个机器学习算法，而是为了解决某个子问题而诞生的。可以理解他们为以上算法的子算法，用于大幅度提高训练过程。其中的代表有：梯度下降法，主要运用在线性回归，逻辑回归，神经网络，推荐算法中；牛顿法，主要运用在线性回归中；</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BP</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算法，主要运用在神经网络中；</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SMO</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算法，主要运用在</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SVM</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中。</a:t>
            </a:r>
            <a:endPar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409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机器学习的基本过程</a:t>
            </a:r>
          </a:p>
        </p:txBody>
      </p:sp>
      <p:sp>
        <p:nvSpPr>
          <p:cNvPr id="3" name="内容占位符 2"/>
          <p:cNvSpPr>
            <a:spLocks noGrp="1"/>
          </p:cNvSpPr>
          <p:nvPr>
            <p:ph sz="quarter" idx="14"/>
          </p:nvPr>
        </p:nvSpPr>
        <p:spPr/>
        <p:txBody>
          <a:bodyPr>
            <a:normAutofit lnSpcReduction="10000"/>
          </a:bodyPr>
          <a:lstStyle/>
          <a:p>
            <a:r>
              <a:rPr lang="en-US" altLang="zh-CN" dirty="0"/>
              <a:t>6</a:t>
            </a:r>
            <a:endParaRPr lang="zh-CN" altLang="en-US" dirty="0"/>
          </a:p>
        </p:txBody>
      </p:sp>
      <p:sp>
        <p:nvSpPr>
          <p:cNvPr id="5" name="TextBox 1"/>
          <p:cNvSpPr txBox="1"/>
          <p:nvPr/>
        </p:nvSpPr>
        <p:spPr>
          <a:xfrm>
            <a:off x="0" y="982804"/>
            <a:ext cx="11836400" cy="830997"/>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计算机从给定的数据中学习规律，即从观测数据（样本）中寻找规律、建立模型，并利用学习到的规律（模型）对未知或无法观测的数据进行预测。</a:t>
            </a:r>
          </a:p>
        </p:txBody>
      </p:sp>
      <p:pic>
        <p:nvPicPr>
          <p:cNvPr id="7" name="图片 6"/>
          <p:cNvPicPr>
            <a:picLocks noChangeAspect="1"/>
          </p:cNvPicPr>
          <p:nvPr/>
        </p:nvPicPr>
        <p:blipFill>
          <a:blip r:embed="rId2"/>
          <a:stretch>
            <a:fillRect/>
          </a:stretch>
        </p:blipFill>
        <p:spPr>
          <a:xfrm>
            <a:off x="1263314" y="2209557"/>
            <a:ext cx="8584645" cy="1917273"/>
          </a:xfrm>
          <a:prstGeom prst="rect">
            <a:avLst/>
          </a:prstGeom>
        </p:spPr>
      </p:pic>
    </p:spTree>
    <p:extLst>
      <p:ext uri="{BB962C8B-B14F-4D97-AF65-F5344CB8AC3E}">
        <p14:creationId xmlns:p14="http://schemas.microsoft.com/office/powerpoint/2010/main" val="178244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机器学习的操作流程</a:t>
            </a:r>
          </a:p>
        </p:txBody>
      </p:sp>
      <p:sp>
        <p:nvSpPr>
          <p:cNvPr id="3" name="内容占位符 2"/>
          <p:cNvSpPr>
            <a:spLocks noGrp="1"/>
          </p:cNvSpPr>
          <p:nvPr>
            <p:ph sz="quarter" idx="14"/>
          </p:nvPr>
        </p:nvSpPr>
        <p:spPr/>
        <p:txBody>
          <a:bodyPr>
            <a:normAutofit lnSpcReduction="10000"/>
          </a:bodyPr>
          <a:lstStyle/>
          <a:p>
            <a:r>
              <a:rPr lang="en-US" altLang="zh-CN" dirty="0"/>
              <a:t>7</a:t>
            </a:r>
            <a:endParaRPr lang="zh-CN" altLang="en-US" dirty="0"/>
          </a:p>
        </p:txBody>
      </p:sp>
      <p:sp>
        <p:nvSpPr>
          <p:cNvPr id="4" name="TextBox 1"/>
          <p:cNvSpPr txBox="1"/>
          <p:nvPr/>
        </p:nvSpPr>
        <p:spPr>
          <a:xfrm>
            <a:off x="0" y="982804"/>
            <a:ext cx="11836400" cy="461665"/>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操作流程主要分</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7</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步</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p>
        </p:txBody>
      </p:sp>
      <p:sp>
        <p:nvSpPr>
          <p:cNvPr id="5" name="TextBox 1"/>
          <p:cNvSpPr txBox="1"/>
          <p:nvPr/>
        </p:nvSpPr>
        <p:spPr>
          <a:xfrm>
            <a:off x="508125" y="1652932"/>
            <a:ext cx="11603790" cy="2349361"/>
          </a:xfrm>
          <a:prstGeom prst="rect">
            <a:avLst/>
          </a:prstGeom>
          <a:noFill/>
          <a:effectLst>
            <a:glow rad="127000">
              <a:schemeClr val="bg1"/>
            </a:glow>
          </a:effectLst>
        </p:spPr>
        <p:txBody>
          <a:bodyPr wrap="square" rtlCol="0">
            <a:spAutoFit/>
          </a:bodyPr>
          <a:lstStyle/>
          <a:p>
            <a:pPr marL="1320485" lvl="2" indent="-514350" eaLnBrk="0" fontAlgn="base" hangingPunct="0">
              <a:spcBef>
                <a:spcPts val="1417"/>
              </a:spcBef>
              <a:buClr>
                <a:srgbClr val="C00000"/>
              </a:buClr>
              <a:buFont typeface="+mj-lt"/>
              <a:buAutoNum type="alphaUcPeriod"/>
              <a:defRPr/>
            </a:pP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数据导入</a:t>
            </a:r>
            <a:r>
              <a:rPr kumimoji="1" lang="zh-CN" altLang="en-US" sz="2000" b="1" kern="0" dirty="0" smtClean="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特征工程；</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b="1" kern="0" dirty="0" smtClean="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训练</a:t>
            </a: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模型；</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评估模型；</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a:p>
            <a:pPr marL="1320485" lvl="2" indent="-514350" eaLnBrk="0" fontAlgn="base" hangingPunct="0">
              <a:spcBef>
                <a:spcPts val="1417"/>
              </a:spcBef>
              <a:buClr>
                <a:srgbClr val="C00000"/>
              </a:buClr>
              <a:buFont typeface="+mj-lt"/>
              <a:buAutoNum type="alphaUcPeriod"/>
              <a:defRPr/>
            </a:pPr>
            <a:r>
              <a:rPr kumimoji="1" lang="zh-CN" altLang="en-US"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rPr>
              <a:t>预测新数据。</a:t>
            </a:r>
            <a:endParaRPr kumimoji="1" lang="en-US" altLang="zh-CN" sz="2000" b="1" kern="0" dirty="0">
              <a:solidFill>
                <a:schemeClr val="tx1">
                  <a:lumMod val="85000"/>
                  <a:lumOff val="15000"/>
                </a:schemeClr>
              </a:solidFill>
              <a:effectLst>
                <a:glow rad="127000">
                  <a:srgbClr val="FFFFFF"/>
                </a:glow>
              </a:effectLst>
              <a:latin typeface="微软雅黑" panose="020B0503020204020204" pitchFamily="34" charset="-122"/>
              <a:ea typeface="微软雅黑" panose="020B0503020204020204" pitchFamily="34" charset="-122"/>
            </a:endParaRPr>
          </a:p>
        </p:txBody>
      </p:sp>
      <p:graphicFrame>
        <p:nvGraphicFramePr>
          <p:cNvPr id="6" name="图示 5"/>
          <p:cNvGraphicFramePr/>
          <p:nvPr>
            <p:extLst>
              <p:ext uri="{D42A27DB-BD31-4B8C-83A1-F6EECF244321}">
                <p14:modId xmlns:p14="http://schemas.microsoft.com/office/powerpoint/2010/main" val="3548723530"/>
              </p:ext>
            </p:extLst>
          </p:nvPr>
        </p:nvGraphicFramePr>
        <p:xfrm>
          <a:off x="4409129" y="2609636"/>
          <a:ext cx="6981487" cy="3422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291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plus(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机器学习示例</a:t>
            </a:r>
          </a:p>
        </p:txBody>
      </p:sp>
      <p:sp>
        <p:nvSpPr>
          <p:cNvPr id="3" name="内容占位符 2"/>
          <p:cNvSpPr>
            <a:spLocks noGrp="1"/>
          </p:cNvSpPr>
          <p:nvPr>
            <p:ph sz="quarter" idx="14"/>
          </p:nvPr>
        </p:nvSpPr>
        <p:spPr/>
        <p:txBody>
          <a:bodyPr>
            <a:normAutofit lnSpcReduction="10000"/>
          </a:bodyPr>
          <a:lstStyle/>
          <a:p>
            <a:r>
              <a:rPr lang="en-US" altLang="zh-CN" dirty="0"/>
              <a:t>8</a:t>
            </a:r>
            <a:endParaRPr lang="zh-CN" altLang="en-US" dirty="0"/>
          </a:p>
        </p:txBody>
      </p:sp>
      <p:pic>
        <p:nvPicPr>
          <p:cNvPr id="10" name="图片 9"/>
          <p:cNvPicPr>
            <a:picLocks noChangeAspect="1"/>
          </p:cNvPicPr>
          <p:nvPr/>
        </p:nvPicPr>
        <p:blipFill>
          <a:blip r:embed="rId2"/>
          <a:stretch>
            <a:fillRect/>
          </a:stretch>
        </p:blipFill>
        <p:spPr>
          <a:xfrm>
            <a:off x="794843" y="1460090"/>
            <a:ext cx="9134475" cy="5381625"/>
          </a:xfrm>
          <a:prstGeom prst="rect">
            <a:avLst/>
          </a:prstGeom>
        </p:spPr>
      </p:pic>
      <p:sp>
        <p:nvSpPr>
          <p:cNvPr id="11" name="TextBox 1"/>
          <p:cNvSpPr txBox="1"/>
          <p:nvPr/>
        </p:nvSpPr>
        <p:spPr>
          <a:xfrm>
            <a:off x="0" y="982804"/>
            <a:ext cx="11836400" cy="461665"/>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预测美国某大学某人是否是终身教授</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1324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机器学习的常见应用</a:t>
            </a:r>
          </a:p>
        </p:txBody>
      </p:sp>
      <p:sp>
        <p:nvSpPr>
          <p:cNvPr id="3" name="内容占位符 2"/>
          <p:cNvSpPr>
            <a:spLocks noGrp="1"/>
          </p:cNvSpPr>
          <p:nvPr>
            <p:ph sz="quarter" idx="14"/>
          </p:nvPr>
        </p:nvSpPr>
        <p:spPr/>
        <p:txBody>
          <a:bodyPr>
            <a:normAutofit lnSpcReduction="10000"/>
          </a:bodyPr>
          <a:lstStyle/>
          <a:p>
            <a:r>
              <a:rPr lang="en-US" altLang="zh-CN" dirty="0"/>
              <a:t>9</a:t>
            </a:r>
            <a:endParaRPr lang="zh-CN" altLang="en-US" dirty="0"/>
          </a:p>
        </p:txBody>
      </p:sp>
      <p:sp>
        <p:nvSpPr>
          <p:cNvPr id="6" name="TextBox 1"/>
          <p:cNvSpPr txBox="1"/>
          <p:nvPr/>
        </p:nvSpPr>
        <p:spPr>
          <a:xfrm>
            <a:off x="0" y="982804"/>
            <a:ext cx="11836400" cy="1200329"/>
          </a:xfrm>
          <a:prstGeom prst="rect">
            <a:avLst/>
          </a:prstGeom>
          <a:noFill/>
          <a:effectLst>
            <a:glow rad="127000">
              <a:schemeClr val="bg1"/>
            </a:glow>
          </a:effectLst>
        </p:spPr>
        <p:txBody>
          <a:bodyPr wrap="square" rtlCol="0">
            <a:spAutoFit/>
          </a:bodyPr>
          <a:lstStyle/>
          <a:p>
            <a:pPr marL="1263335" lvl="2" indent="-457200" eaLnBrk="0" fontAlgn="base" hangingPunct="0">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机器学习已广泛应用于数据挖掘、计算机视觉、自然语言处理、生物特征识别、搜索引擎、医学诊断、检测信用卡欺诈、证券市场分析、</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DNA</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序列测序、语音和手写识别、战略游戏和机器人等领域。</a:t>
            </a:r>
          </a:p>
        </p:txBody>
      </p:sp>
      <p:pic>
        <p:nvPicPr>
          <p:cNvPr id="9" name="图片 8"/>
          <p:cNvPicPr>
            <a:picLocks noChangeAspect="1"/>
          </p:cNvPicPr>
          <p:nvPr/>
        </p:nvPicPr>
        <p:blipFill>
          <a:blip r:embed="rId2"/>
          <a:stretch>
            <a:fillRect/>
          </a:stretch>
        </p:blipFill>
        <p:spPr>
          <a:xfrm>
            <a:off x="1191130" y="2289108"/>
            <a:ext cx="8029876" cy="4568892"/>
          </a:xfrm>
          <a:prstGeom prst="rect">
            <a:avLst/>
          </a:prstGeom>
        </p:spPr>
      </p:pic>
    </p:spTree>
    <p:extLst>
      <p:ext uri="{BB962C8B-B14F-4D97-AF65-F5344CB8AC3E}">
        <p14:creationId xmlns:p14="http://schemas.microsoft.com/office/powerpoint/2010/main" val="10286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流行的开源机器学习框架</a:t>
            </a:r>
          </a:p>
        </p:txBody>
      </p:sp>
      <p:sp>
        <p:nvSpPr>
          <p:cNvPr id="3" name="内容占位符 2"/>
          <p:cNvSpPr>
            <a:spLocks noGrp="1"/>
          </p:cNvSpPr>
          <p:nvPr>
            <p:ph sz="quarter" idx="14"/>
          </p:nvPr>
        </p:nvSpPr>
        <p:spPr/>
        <p:txBody>
          <a:bodyPr>
            <a:normAutofit fontScale="85000" lnSpcReduction="10000"/>
          </a:bodyPr>
          <a:lstStyle/>
          <a:p>
            <a:r>
              <a:rPr lang="en-US" altLang="zh-CN" dirty="0"/>
              <a:t>11</a:t>
            </a:r>
            <a:endParaRPr lang="zh-CN" altLang="en-US" dirty="0"/>
          </a:p>
        </p:txBody>
      </p:sp>
      <p:pic>
        <p:nvPicPr>
          <p:cNvPr id="4" name="图片 3"/>
          <p:cNvPicPr/>
          <p:nvPr/>
        </p:nvPicPr>
        <p:blipFill>
          <a:blip r:embed="rId2"/>
          <a:stretch>
            <a:fillRect/>
          </a:stretch>
        </p:blipFill>
        <p:spPr>
          <a:xfrm>
            <a:off x="838200" y="770893"/>
            <a:ext cx="1132205" cy="960755"/>
          </a:xfrm>
          <a:prstGeom prst="rect">
            <a:avLst/>
          </a:prstGeom>
        </p:spPr>
      </p:pic>
      <p:pic>
        <p:nvPicPr>
          <p:cNvPr id="5" name="图片 4"/>
          <p:cNvPicPr/>
          <p:nvPr/>
        </p:nvPicPr>
        <p:blipFill>
          <a:blip r:embed="rId3"/>
          <a:stretch>
            <a:fillRect/>
          </a:stretch>
        </p:blipFill>
        <p:spPr>
          <a:xfrm>
            <a:off x="6491283" y="1021718"/>
            <a:ext cx="2409825" cy="709930"/>
          </a:xfrm>
          <a:prstGeom prst="rect">
            <a:avLst/>
          </a:prstGeom>
        </p:spPr>
      </p:pic>
      <p:sp>
        <p:nvSpPr>
          <p:cNvPr id="6" name="TextBox 1"/>
          <p:cNvSpPr txBox="1"/>
          <p:nvPr/>
        </p:nvSpPr>
        <p:spPr>
          <a:xfrm>
            <a:off x="758210" y="1731648"/>
            <a:ext cx="5582653" cy="2031325"/>
          </a:xfrm>
          <a:prstGeom prst="rect">
            <a:avLst/>
          </a:prstGeom>
          <a:noFill/>
          <a:effectLst>
            <a:glow rad="127000">
              <a:schemeClr val="bg1"/>
            </a:glow>
          </a:effectLst>
        </p:spPr>
        <p:txBody>
          <a:bodyPr wrap="square" rtlCol="0">
            <a:spAutoFit/>
          </a:bodyPr>
          <a:lstStyle/>
          <a:p>
            <a:r>
              <a:rPr lang="en-US" altLang="zh-CN" b="1" dirty="0" err="1"/>
              <a:t>TensorFlow</a:t>
            </a:r>
            <a:r>
              <a:rPr lang="zh-CN" altLang="zh-CN" dirty="0"/>
              <a:t>是谷歌基于</a:t>
            </a:r>
            <a:r>
              <a:rPr lang="en-US" altLang="zh-CN" dirty="0"/>
              <a:t>C++</a:t>
            </a:r>
            <a:r>
              <a:rPr lang="zh-CN" altLang="zh-CN" dirty="0"/>
              <a:t>开发、发布的第二代机器学习系统。开发目的是用于进行机器学习和深度神经网络的研究。目前</a:t>
            </a:r>
            <a:r>
              <a:rPr lang="en-US" altLang="zh-CN" dirty="0"/>
              <a:t>Google</a:t>
            </a:r>
            <a:r>
              <a:rPr lang="zh-CN" altLang="zh-CN" sz="1600" dirty="0"/>
              <a:t> </a:t>
            </a:r>
            <a:r>
              <a:rPr lang="zh-CN" altLang="zh-CN" dirty="0"/>
              <a:t>的</a:t>
            </a:r>
            <a:r>
              <a:rPr lang="en-US" altLang="zh-CN" dirty="0"/>
              <a:t>Google App </a:t>
            </a:r>
            <a:r>
              <a:rPr lang="zh-CN" altLang="zh-CN" dirty="0"/>
              <a:t>的语音识别、</a:t>
            </a:r>
            <a:r>
              <a:rPr lang="en-US" altLang="zh-CN" dirty="0"/>
              <a:t>Gmail </a:t>
            </a:r>
            <a:r>
              <a:rPr lang="zh-CN" altLang="zh-CN" dirty="0"/>
              <a:t>的自动回复功能、</a:t>
            </a:r>
            <a:r>
              <a:rPr lang="en-US" altLang="zh-CN" dirty="0"/>
              <a:t>Google Photos </a:t>
            </a:r>
            <a:r>
              <a:rPr lang="zh-CN" altLang="zh-CN" dirty="0"/>
              <a:t>的图片搜索等都在使用</a:t>
            </a:r>
            <a:r>
              <a:rPr lang="en-US" altLang="zh-CN" dirty="0"/>
              <a:t> </a:t>
            </a:r>
            <a:r>
              <a:rPr lang="en-US" altLang="zh-CN" dirty="0" err="1"/>
              <a:t>TensorFlow</a:t>
            </a:r>
            <a:r>
              <a:rPr lang="en-US" altLang="zh-CN" dirty="0"/>
              <a:t> </a:t>
            </a:r>
            <a:r>
              <a:rPr lang="zh-CN" altLang="zh-CN" dirty="0"/>
              <a:t>。</a:t>
            </a:r>
            <a:endParaRPr lang="zh-CN" altLang="zh-CN" sz="1600" dirty="0"/>
          </a:p>
          <a:p>
            <a:r>
              <a:rPr lang="en-US" altLang="zh-CN" dirty="0"/>
              <a:t>GitHub</a:t>
            </a:r>
            <a:r>
              <a:rPr lang="zh-CN" altLang="zh-CN" dirty="0"/>
              <a:t>项目地址：</a:t>
            </a:r>
            <a:r>
              <a:rPr lang="en-US" altLang="zh-CN" u="sng" dirty="0">
                <a:hlinkClick r:id="rId4"/>
              </a:rPr>
              <a:t>https://github.com/tensorflow/tensorflow</a:t>
            </a:r>
            <a:endParaRPr lang="zh-CN" altLang="zh-CN" sz="1600" dirty="0"/>
          </a:p>
        </p:txBody>
      </p:sp>
      <p:sp>
        <p:nvSpPr>
          <p:cNvPr id="7" name="TextBox 1"/>
          <p:cNvSpPr txBox="1"/>
          <p:nvPr/>
        </p:nvSpPr>
        <p:spPr>
          <a:xfrm>
            <a:off x="6420853" y="1731648"/>
            <a:ext cx="5582653" cy="1477328"/>
          </a:xfrm>
          <a:prstGeom prst="rect">
            <a:avLst/>
          </a:prstGeom>
          <a:noFill/>
          <a:effectLst>
            <a:glow rad="127000">
              <a:schemeClr val="bg1"/>
            </a:glow>
          </a:effectLst>
        </p:spPr>
        <p:txBody>
          <a:bodyPr wrap="square" rtlCol="0">
            <a:spAutoFit/>
          </a:bodyPr>
          <a:lstStyle/>
          <a:p>
            <a:r>
              <a:rPr lang="en-US" altLang="zh-CN" b="1" dirty="0" err="1"/>
              <a:t>Scikit</a:t>
            </a:r>
            <a:r>
              <a:rPr lang="en-US" altLang="zh-CN" b="1" dirty="0"/>
              <a:t>-Learn</a:t>
            </a:r>
            <a:r>
              <a:rPr lang="zh-CN" altLang="zh-CN" dirty="0"/>
              <a:t>是用于机器学习的</a:t>
            </a:r>
            <a:r>
              <a:rPr lang="en-US" altLang="zh-CN" dirty="0"/>
              <a:t>Python </a:t>
            </a:r>
            <a:r>
              <a:rPr lang="zh-CN" altLang="zh-CN" dirty="0"/>
              <a:t>模块，它建立在</a:t>
            </a:r>
            <a:r>
              <a:rPr lang="en-US" altLang="zh-CN" dirty="0" err="1"/>
              <a:t>SciPy</a:t>
            </a:r>
            <a:r>
              <a:rPr lang="zh-CN" altLang="zh-CN" dirty="0"/>
              <a:t>之上。基本功能主要被分为六个部分：分类、回归、聚类、数据降维、模型选择、数据预处理。</a:t>
            </a:r>
          </a:p>
          <a:p>
            <a:r>
              <a:rPr lang="en-US" altLang="zh-CN" dirty="0"/>
              <a:t>GitHub</a:t>
            </a:r>
            <a:r>
              <a:rPr lang="zh-CN" altLang="zh-CN" dirty="0"/>
              <a:t>项目地址</a:t>
            </a:r>
            <a:r>
              <a:rPr lang="en-US" altLang="zh-CN" dirty="0"/>
              <a:t>: </a:t>
            </a:r>
          </a:p>
          <a:p>
            <a:r>
              <a:rPr lang="en-US" altLang="zh-CN" u="sng" dirty="0">
                <a:hlinkClick r:id="rId5"/>
              </a:rPr>
              <a:t>https://github.com/scikit-learn/scikit-learn</a:t>
            </a:r>
            <a:endParaRPr lang="zh-CN" altLang="zh-CN" dirty="0"/>
          </a:p>
        </p:txBody>
      </p:sp>
      <p:pic>
        <p:nvPicPr>
          <p:cNvPr id="8" name="图片 7"/>
          <p:cNvPicPr/>
          <p:nvPr/>
        </p:nvPicPr>
        <p:blipFill>
          <a:blip r:embed="rId6"/>
          <a:stretch>
            <a:fillRect/>
          </a:stretch>
        </p:blipFill>
        <p:spPr>
          <a:xfrm>
            <a:off x="838200" y="3762973"/>
            <a:ext cx="1673225" cy="660400"/>
          </a:xfrm>
          <a:prstGeom prst="rect">
            <a:avLst/>
          </a:prstGeom>
        </p:spPr>
      </p:pic>
      <p:sp>
        <p:nvSpPr>
          <p:cNvPr id="9" name="TextBox 1"/>
          <p:cNvSpPr txBox="1"/>
          <p:nvPr/>
        </p:nvSpPr>
        <p:spPr>
          <a:xfrm>
            <a:off x="758209" y="4423373"/>
            <a:ext cx="5582653" cy="2308324"/>
          </a:xfrm>
          <a:prstGeom prst="rect">
            <a:avLst/>
          </a:prstGeom>
          <a:noFill/>
          <a:effectLst>
            <a:glow rad="127000">
              <a:schemeClr val="bg1"/>
            </a:glow>
          </a:effectLst>
        </p:spPr>
        <p:txBody>
          <a:bodyPr wrap="square" rtlCol="0">
            <a:spAutoFit/>
          </a:bodyPr>
          <a:lstStyle/>
          <a:p>
            <a:r>
              <a:rPr lang="en-US" altLang="zh-CN" b="1" dirty="0" err="1"/>
              <a:t>Caffe</a:t>
            </a:r>
            <a:r>
              <a:rPr lang="en-US" altLang="zh-CN" dirty="0"/>
              <a:t> </a:t>
            </a:r>
            <a:r>
              <a:rPr lang="zh-CN" altLang="zh-CN" dirty="0"/>
              <a:t>是由神经网络中的表达式、速度及模块化产生的深度学习框架。</a:t>
            </a:r>
            <a:r>
              <a:rPr lang="en-US" altLang="zh-CN" dirty="0" err="1"/>
              <a:t>Caffe</a:t>
            </a:r>
            <a:r>
              <a:rPr lang="zh-CN" altLang="zh-CN" dirty="0"/>
              <a:t>是一个基于</a:t>
            </a:r>
            <a:r>
              <a:rPr lang="en-US" altLang="zh-CN" dirty="0"/>
              <a:t>C++/CUDA</a:t>
            </a:r>
            <a:r>
              <a:rPr lang="zh-CN" altLang="zh-CN" dirty="0"/>
              <a:t>架构框架，开发者能够利用它自由的组织网络，目前支持卷积神经网络和全连接神经网络（人工神经网络）。在</a:t>
            </a:r>
            <a:r>
              <a:rPr lang="en-US" altLang="zh-CN" dirty="0"/>
              <a:t>Linux</a:t>
            </a:r>
            <a:r>
              <a:rPr lang="zh-CN" altLang="zh-CN" dirty="0"/>
              <a:t>上，</a:t>
            </a:r>
            <a:r>
              <a:rPr lang="en-US" altLang="zh-CN" dirty="0"/>
              <a:t>C++</a:t>
            </a:r>
            <a:r>
              <a:rPr lang="zh-CN" altLang="zh-CN" dirty="0"/>
              <a:t>可以通过命令行来操作接口，运算上支持</a:t>
            </a:r>
            <a:r>
              <a:rPr lang="en-US" altLang="zh-CN" dirty="0"/>
              <a:t>CPU</a:t>
            </a:r>
            <a:r>
              <a:rPr lang="zh-CN" altLang="zh-CN" dirty="0"/>
              <a:t>和</a:t>
            </a:r>
            <a:r>
              <a:rPr lang="en-US" altLang="zh-CN" dirty="0"/>
              <a:t>GPU</a:t>
            </a:r>
            <a:r>
              <a:rPr lang="zh-CN" altLang="zh-CN" dirty="0"/>
              <a:t>直接无缝切换。</a:t>
            </a:r>
          </a:p>
          <a:p>
            <a:r>
              <a:rPr lang="en-US" altLang="zh-CN" dirty="0"/>
              <a:t>GitHub</a:t>
            </a:r>
            <a:r>
              <a:rPr lang="zh-CN" altLang="zh-CN" dirty="0"/>
              <a:t>项目地址</a:t>
            </a:r>
            <a:r>
              <a:rPr lang="en-US" altLang="zh-CN" dirty="0"/>
              <a:t>: </a:t>
            </a:r>
          </a:p>
          <a:p>
            <a:r>
              <a:rPr lang="en-US" altLang="zh-CN" u="sng" dirty="0">
                <a:hlinkClick r:id="rId7"/>
              </a:rPr>
              <a:t>https://github.com/BVLC/caffe</a:t>
            </a:r>
            <a:endParaRPr lang="zh-CN" altLang="zh-CN" dirty="0"/>
          </a:p>
        </p:txBody>
      </p:sp>
      <p:pic>
        <p:nvPicPr>
          <p:cNvPr id="10" name="图片 9"/>
          <p:cNvPicPr/>
          <p:nvPr/>
        </p:nvPicPr>
        <p:blipFill>
          <a:blip r:embed="rId8"/>
          <a:stretch>
            <a:fillRect/>
          </a:stretch>
        </p:blipFill>
        <p:spPr>
          <a:xfrm>
            <a:off x="6461991" y="3605962"/>
            <a:ext cx="1630045" cy="868680"/>
          </a:xfrm>
          <a:prstGeom prst="rect">
            <a:avLst/>
          </a:prstGeom>
        </p:spPr>
      </p:pic>
      <p:sp>
        <p:nvSpPr>
          <p:cNvPr id="11" name="TextBox 1"/>
          <p:cNvSpPr txBox="1"/>
          <p:nvPr/>
        </p:nvSpPr>
        <p:spPr>
          <a:xfrm>
            <a:off x="6420853" y="4423373"/>
            <a:ext cx="5582653" cy="2031325"/>
          </a:xfrm>
          <a:prstGeom prst="rect">
            <a:avLst/>
          </a:prstGeom>
          <a:noFill/>
          <a:effectLst>
            <a:glow rad="127000">
              <a:schemeClr val="bg1"/>
            </a:glow>
          </a:effectLst>
        </p:spPr>
        <p:txBody>
          <a:bodyPr wrap="square" rtlCol="0">
            <a:spAutoFit/>
          </a:bodyPr>
          <a:lstStyle/>
          <a:p>
            <a:r>
              <a:rPr lang="en-US" altLang="zh-CN" b="1" dirty="0" err="1"/>
              <a:t>Keras</a:t>
            </a:r>
            <a:r>
              <a:rPr lang="zh-CN" altLang="zh-CN" dirty="0"/>
              <a:t>是基于</a:t>
            </a:r>
            <a:r>
              <a:rPr lang="en-US" altLang="zh-CN" dirty="0"/>
              <a:t>Python</a:t>
            </a:r>
            <a:r>
              <a:rPr lang="zh-CN" altLang="zh-CN" dirty="0"/>
              <a:t>开发的极其精简并高度模块化的神经网络库，在</a:t>
            </a:r>
            <a:r>
              <a:rPr lang="en-US" altLang="zh-CN" dirty="0" err="1"/>
              <a:t>TensorFlow</a:t>
            </a:r>
            <a:r>
              <a:rPr lang="en-US" altLang="zh-CN" dirty="0"/>
              <a:t> </a:t>
            </a:r>
            <a:r>
              <a:rPr lang="zh-CN" altLang="zh-CN" dirty="0"/>
              <a:t>或</a:t>
            </a:r>
            <a:r>
              <a:rPr lang="en-US" altLang="zh-CN" dirty="0"/>
              <a:t> </a:t>
            </a:r>
            <a:r>
              <a:rPr lang="en-US" altLang="zh-CN" dirty="0" err="1"/>
              <a:t>Theano</a:t>
            </a:r>
            <a:r>
              <a:rPr lang="en-US" altLang="zh-CN" dirty="0"/>
              <a:t> </a:t>
            </a:r>
            <a:r>
              <a:rPr lang="zh-CN" altLang="zh-CN" dirty="0"/>
              <a:t>上都能够运行，是一个高度模块化的神经网络库，支持</a:t>
            </a:r>
            <a:r>
              <a:rPr lang="en-US" altLang="zh-CN" dirty="0"/>
              <a:t>GPU</a:t>
            </a:r>
            <a:r>
              <a:rPr lang="zh-CN" altLang="zh-CN" dirty="0"/>
              <a:t>和</a:t>
            </a:r>
            <a:r>
              <a:rPr lang="en-US" altLang="zh-CN" dirty="0"/>
              <a:t>CPU</a:t>
            </a:r>
            <a:r>
              <a:rPr lang="zh-CN" altLang="zh-CN" dirty="0"/>
              <a:t>运算。</a:t>
            </a:r>
            <a:r>
              <a:rPr lang="en-US" altLang="zh-CN" dirty="0" err="1"/>
              <a:t>Keras</a:t>
            </a:r>
            <a:r>
              <a:rPr lang="zh-CN" altLang="zh-CN" dirty="0"/>
              <a:t>侧重于开发快速实验，用可能最少延迟实现从理念到结果的转变，即为做好一项研究的关键。</a:t>
            </a:r>
          </a:p>
          <a:p>
            <a:r>
              <a:rPr lang="en-US" altLang="zh-CN" dirty="0"/>
              <a:t>GitHub</a:t>
            </a:r>
            <a:r>
              <a:rPr lang="zh-CN" altLang="zh-CN" dirty="0"/>
              <a:t>项目地址</a:t>
            </a:r>
            <a:r>
              <a:rPr lang="en-US" altLang="zh-CN" dirty="0"/>
              <a:t>:</a:t>
            </a:r>
          </a:p>
          <a:p>
            <a:r>
              <a:rPr lang="en-US" altLang="zh-CN" u="sng" dirty="0">
                <a:hlinkClick r:id="rId9"/>
              </a:rPr>
              <a:t>https://github.com/fchollet/keras</a:t>
            </a:r>
            <a:endParaRPr lang="zh-CN" altLang="zh-CN" dirty="0"/>
          </a:p>
        </p:txBody>
      </p:sp>
    </p:spTree>
    <p:extLst>
      <p:ext uri="{BB962C8B-B14F-4D97-AF65-F5344CB8AC3E}">
        <p14:creationId xmlns:p14="http://schemas.microsoft.com/office/powerpoint/2010/main" val="86761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circle(in)">
                                      <p:cBhvr>
                                        <p:cTn id="33" dur="2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heel(1)">
                                      <p:cBhvr>
                                        <p:cTn id="45" dur="20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流行的开源机器学习框架</a:t>
            </a:r>
          </a:p>
        </p:txBody>
      </p:sp>
      <p:sp>
        <p:nvSpPr>
          <p:cNvPr id="3" name="内容占位符 2"/>
          <p:cNvSpPr>
            <a:spLocks noGrp="1"/>
          </p:cNvSpPr>
          <p:nvPr>
            <p:ph sz="quarter" idx="14"/>
          </p:nvPr>
        </p:nvSpPr>
        <p:spPr/>
        <p:txBody>
          <a:bodyPr>
            <a:normAutofit fontScale="85000" lnSpcReduction="10000"/>
          </a:bodyPr>
          <a:lstStyle/>
          <a:p>
            <a:r>
              <a:rPr lang="en-US" altLang="zh-CN" dirty="0"/>
              <a:t>11</a:t>
            </a:r>
            <a:endParaRPr lang="zh-CN" altLang="en-US" dirty="0"/>
          </a:p>
        </p:txBody>
      </p:sp>
      <p:sp>
        <p:nvSpPr>
          <p:cNvPr id="6" name="TextBox 1"/>
          <p:cNvSpPr txBox="1"/>
          <p:nvPr/>
        </p:nvSpPr>
        <p:spPr>
          <a:xfrm>
            <a:off x="819178" y="1310164"/>
            <a:ext cx="5582653" cy="3139321"/>
          </a:xfrm>
          <a:prstGeom prst="rect">
            <a:avLst/>
          </a:prstGeom>
          <a:noFill/>
          <a:effectLst>
            <a:glow rad="127000">
              <a:schemeClr val="bg1"/>
            </a:glow>
          </a:effectLst>
        </p:spPr>
        <p:txBody>
          <a:bodyPr wrap="square" rtlCol="0">
            <a:spAutoFit/>
          </a:bodyPr>
          <a:lstStyle/>
          <a:p>
            <a:r>
              <a:rPr lang="en-US" altLang="zh-CN" b="1" dirty="0" err="1"/>
              <a:t>PredictionIO</a:t>
            </a:r>
            <a:r>
              <a:rPr lang="en-US" altLang="zh-CN" dirty="0"/>
              <a:t> </a:t>
            </a:r>
            <a:r>
              <a:rPr lang="zh-CN" altLang="zh-CN" dirty="0"/>
              <a:t>是面向开发人员和数据科学家的开源机器学习服务器。它支持事件采集、算法调度、评估以及经由</a:t>
            </a:r>
            <a:r>
              <a:rPr lang="en-US" altLang="zh-CN" dirty="0"/>
              <a:t>REST APIs</a:t>
            </a:r>
            <a:r>
              <a:rPr lang="zh-CN" altLang="zh-CN" dirty="0"/>
              <a:t>的预测结果查询。使用者可以通过</a:t>
            </a:r>
            <a:r>
              <a:rPr lang="en-US" altLang="zh-CN" dirty="0" err="1"/>
              <a:t>PredictionIO</a:t>
            </a:r>
            <a:r>
              <a:rPr lang="zh-CN" altLang="zh-CN" dirty="0"/>
              <a:t>做一些预测，比如个性化推荐、发现内容等。</a:t>
            </a:r>
            <a:r>
              <a:rPr lang="en-US" altLang="zh-CN" dirty="0" err="1"/>
              <a:t>PredictionIO</a:t>
            </a:r>
            <a:r>
              <a:rPr lang="en-US" altLang="zh-CN" dirty="0"/>
              <a:t> </a:t>
            </a:r>
            <a:r>
              <a:rPr lang="zh-CN" altLang="zh-CN" dirty="0"/>
              <a:t>基于</a:t>
            </a:r>
            <a:r>
              <a:rPr lang="en-US" altLang="zh-CN" dirty="0"/>
              <a:t> REST API</a:t>
            </a:r>
            <a:r>
              <a:rPr lang="zh-CN" altLang="zh-CN" dirty="0"/>
              <a:t>（应用程序接口）标准，不过它还包含</a:t>
            </a:r>
            <a:r>
              <a:rPr lang="en-US" altLang="zh-CN" dirty="0"/>
              <a:t> Ruby</a:t>
            </a:r>
            <a:r>
              <a:rPr lang="zh-CN" altLang="zh-CN" dirty="0"/>
              <a:t>、</a:t>
            </a:r>
            <a:r>
              <a:rPr lang="en-US" altLang="zh-CN" dirty="0"/>
              <a:t>Python</a:t>
            </a:r>
            <a:r>
              <a:rPr lang="zh-CN" altLang="zh-CN" dirty="0"/>
              <a:t>、</a:t>
            </a:r>
            <a:r>
              <a:rPr lang="en-US" altLang="zh-CN" dirty="0"/>
              <a:t>Scala</a:t>
            </a:r>
            <a:r>
              <a:rPr lang="zh-CN" altLang="zh-CN" dirty="0"/>
              <a:t>、</a:t>
            </a:r>
            <a:r>
              <a:rPr lang="en-US" altLang="zh-CN" dirty="0"/>
              <a:t>Java </a:t>
            </a:r>
            <a:r>
              <a:rPr lang="zh-CN" altLang="zh-CN" dirty="0"/>
              <a:t>等编程语言的</a:t>
            </a:r>
            <a:r>
              <a:rPr lang="en-US" altLang="zh-CN" dirty="0"/>
              <a:t> SDK</a:t>
            </a:r>
            <a:r>
              <a:rPr lang="zh-CN" altLang="zh-CN" dirty="0"/>
              <a:t>（软件开发工具包）。其开发语言是</a:t>
            </a:r>
            <a:r>
              <a:rPr lang="en-US" altLang="zh-CN" dirty="0"/>
              <a:t>Scala</a:t>
            </a:r>
            <a:r>
              <a:rPr lang="zh-CN" altLang="zh-CN" dirty="0"/>
              <a:t>语言，数据库方面使用的是</a:t>
            </a:r>
            <a:r>
              <a:rPr lang="en-US" altLang="zh-CN" dirty="0"/>
              <a:t>MongoDB</a:t>
            </a:r>
            <a:r>
              <a:rPr lang="zh-CN" altLang="zh-CN" dirty="0"/>
              <a:t>数据库，计算系统采用</a:t>
            </a:r>
            <a:r>
              <a:rPr lang="en-US" altLang="zh-CN" u="sng" dirty="0">
                <a:hlinkClick r:id="rId2" tooltip="Hadoop"/>
              </a:rPr>
              <a:t>Hadoop</a:t>
            </a:r>
            <a:r>
              <a:rPr lang="zh-CN" altLang="zh-CN" dirty="0"/>
              <a:t>系统架构。</a:t>
            </a:r>
            <a:r>
              <a:rPr lang="en-US" altLang="zh-CN" dirty="0"/>
              <a:t> </a:t>
            </a:r>
            <a:endParaRPr lang="zh-CN" altLang="zh-CN" dirty="0"/>
          </a:p>
          <a:p>
            <a:r>
              <a:rPr lang="en-US" altLang="zh-CN" dirty="0"/>
              <a:t>GitHub</a:t>
            </a:r>
            <a:r>
              <a:rPr lang="zh-CN" altLang="zh-CN" dirty="0"/>
              <a:t>项目地址</a:t>
            </a:r>
            <a:r>
              <a:rPr lang="en-US" altLang="zh-CN" dirty="0"/>
              <a:t>: </a:t>
            </a:r>
          </a:p>
          <a:p>
            <a:r>
              <a:rPr lang="en-US" altLang="zh-CN" u="sng" dirty="0">
                <a:hlinkClick r:id="rId3"/>
              </a:rPr>
              <a:t>https://github.com/PredictionIO/PredictionIO</a:t>
            </a:r>
            <a:endParaRPr lang="zh-CN" altLang="zh-CN" dirty="0"/>
          </a:p>
        </p:txBody>
      </p:sp>
      <p:pic>
        <p:nvPicPr>
          <p:cNvPr id="12" name="图片 11"/>
          <p:cNvPicPr/>
          <p:nvPr/>
        </p:nvPicPr>
        <p:blipFill>
          <a:blip r:embed="rId4"/>
          <a:stretch>
            <a:fillRect/>
          </a:stretch>
        </p:blipFill>
        <p:spPr>
          <a:xfrm>
            <a:off x="900862" y="864238"/>
            <a:ext cx="2078990" cy="512445"/>
          </a:xfrm>
          <a:prstGeom prst="rect">
            <a:avLst/>
          </a:prstGeom>
        </p:spPr>
      </p:pic>
      <p:pic>
        <p:nvPicPr>
          <p:cNvPr id="13" name="图片 12"/>
          <p:cNvPicPr/>
          <p:nvPr/>
        </p:nvPicPr>
        <p:blipFill>
          <a:blip r:embed="rId5"/>
          <a:stretch>
            <a:fillRect/>
          </a:stretch>
        </p:blipFill>
        <p:spPr>
          <a:xfrm>
            <a:off x="6507579" y="803434"/>
            <a:ext cx="2028190" cy="506730"/>
          </a:xfrm>
          <a:prstGeom prst="rect">
            <a:avLst/>
          </a:prstGeom>
        </p:spPr>
      </p:pic>
      <p:sp>
        <p:nvSpPr>
          <p:cNvPr id="14" name="TextBox 1"/>
          <p:cNvSpPr txBox="1"/>
          <p:nvPr/>
        </p:nvSpPr>
        <p:spPr>
          <a:xfrm>
            <a:off x="6401831" y="1310164"/>
            <a:ext cx="5582653" cy="3416320"/>
          </a:xfrm>
          <a:prstGeom prst="rect">
            <a:avLst/>
          </a:prstGeom>
          <a:noFill/>
          <a:effectLst>
            <a:glow rad="127000">
              <a:schemeClr val="bg1"/>
            </a:glow>
          </a:effectLst>
        </p:spPr>
        <p:txBody>
          <a:bodyPr wrap="square" rtlCol="0">
            <a:spAutoFit/>
          </a:bodyPr>
          <a:lstStyle/>
          <a:p>
            <a:r>
              <a:rPr lang="en-US" altLang="zh-CN" b="1" dirty="0"/>
              <a:t>Mahout</a:t>
            </a:r>
            <a:r>
              <a:rPr lang="en-US" altLang="zh-CN" dirty="0"/>
              <a:t> </a:t>
            </a:r>
            <a:r>
              <a:rPr lang="zh-CN" altLang="zh-CN" dirty="0"/>
              <a:t>是</a:t>
            </a:r>
            <a:r>
              <a:rPr lang="en-US" altLang="zh-CN" dirty="0"/>
              <a:t>Apache Software Foundation</a:t>
            </a:r>
            <a:r>
              <a:rPr lang="zh-CN" altLang="zh-CN" dirty="0"/>
              <a:t>（</a:t>
            </a:r>
            <a:r>
              <a:rPr lang="en-US" altLang="zh-CN" dirty="0"/>
              <a:t>ASF</a:t>
            </a:r>
            <a:r>
              <a:rPr lang="zh-CN" altLang="zh-CN" dirty="0"/>
              <a:t>） 旗下的一个开源项目，提供一些可扩展的机器学习领域经典算法的实现，旨在帮助开发人员更加方便快捷地创建智能应用程序。</a:t>
            </a:r>
            <a:r>
              <a:rPr lang="en-US" altLang="zh-CN" dirty="0"/>
              <a:t>Mahout</a:t>
            </a:r>
            <a:r>
              <a:rPr lang="zh-CN" altLang="zh-CN" dirty="0"/>
              <a:t>包含许多实现，包括聚类、分类、推荐过滤、频繁子项挖掘。传统的</a:t>
            </a:r>
            <a:r>
              <a:rPr lang="en-US" altLang="zh-CN" dirty="0"/>
              <a:t>Mahout</a:t>
            </a:r>
            <a:r>
              <a:rPr lang="zh-CN" altLang="zh-CN" dirty="0"/>
              <a:t>是提供的是</a:t>
            </a:r>
            <a:r>
              <a:rPr lang="en-US" altLang="zh-CN" dirty="0"/>
              <a:t>Java</a:t>
            </a:r>
            <a:r>
              <a:rPr lang="zh-CN" altLang="zh-CN" dirty="0"/>
              <a:t>的</a:t>
            </a:r>
            <a:r>
              <a:rPr lang="en-US" altLang="zh-CN" dirty="0"/>
              <a:t>API</a:t>
            </a:r>
            <a:r>
              <a:rPr lang="zh-CN" altLang="zh-CN" dirty="0"/>
              <a:t>，用户应用会编译成</a:t>
            </a:r>
            <a:r>
              <a:rPr lang="en-US" altLang="zh-CN" dirty="0"/>
              <a:t>MapReduce</a:t>
            </a:r>
            <a:r>
              <a:rPr lang="zh-CN" altLang="zh-CN" dirty="0"/>
              <a:t>的</a:t>
            </a:r>
            <a:r>
              <a:rPr lang="en-US" altLang="zh-CN" dirty="0"/>
              <a:t>job</a:t>
            </a:r>
            <a:r>
              <a:rPr lang="zh-CN" altLang="zh-CN" dirty="0"/>
              <a:t>，运行在</a:t>
            </a:r>
            <a:r>
              <a:rPr lang="en-US" altLang="zh-CN" dirty="0"/>
              <a:t>MapReduce</a:t>
            </a:r>
            <a:r>
              <a:rPr lang="zh-CN" altLang="zh-CN" dirty="0"/>
              <a:t>的框架上。从现在看来，这种方式开发效率低，运行速度慢，已经过时了。</a:t>
            </a:r>
            <a:r>
              <a:rPr lang="en-US" altLang="zh-CN" dirty="0"/>
              <a:t>Mahout</a:t>
            </a:r>
            <a:r>
              <a:rPr lang="zh-CN" altLang="zh-CN" dirty="0"/>
              <a:t>已经不再开发和维护新的基于</a:t>
            </a:r>
            <a:r>
              <a:rPr lang="en-US" altLang="zh-CN" dirty="0"/>
              <a:t>MR</a:t>
            </a:r>
            <a:r>
              <a:rPr lang="zh-CN" altLang="zh-CN" dirty="0"/>
              <a:t>的算法，而转向支持</a:t>
            </a:r>
            <a:r>
              <a:rPr lang="en-US" altLang="zh-CN" dirty="0"/>
              <a:t>Scala</a:t>
            </a:r>
            <a:r>
              <a:rPr lang="zh-CN" altLang="zh-CN" dirty="0"/>
              <a:t>。</a:t>
            </a:r>
          </a:p>
          <a:p>
            <a:r>
              <a:rPr lang="en-US" altLang="zh-CN" dirty="0"/>
              <a:t>GitHub</a:t>
            </a:r>
            <a:r>
              <a:rPr lang="zh-CN" altLang="zh-CN" dirty="0"/>
              <a:t>项目地址</a:t>
            </a:r>
            <a:r>
              <a:rPr lang="en-US" altLang="zh-CN" dirty="0"/>
              <a:t>: </a:t>
            </a:r>
          </a:p>
          <a:p>
            <a:r>
              <a:rPr lang="en-US" altLang="zh-CN" u="sng" dirty="0">
                <a:hlinkClick r:id="rId6"/>
              </a:rPr>
              <a:t>https://github.com/apache/mahout</a:t>
            </a:r>
            <a:endParaRPr lang="zh-CN" altLang="zh-CN" dirty="0"/>
          </a:p>
        </p:txBody>
      </p:sp>
      <p:pic>
        <p:nvPicPr>
          <p:cNvPr id="15" name="图片 14"/>
          <p:cNvPicPr/>
          <p:nvPr/>
        </p:nvPicPr>
        <p:blipFill>
          <a:blip r:embed="rId7"/>
          <a:stretch>
            <a:fillRect/>
          </a:stretch>
        </p:blipFill>
        <p:spPr>
          <a:xfrm>
            <a:off x="852179" y="4559968"/>
            <a:ext cx="2468535" cy="805334"/>
          </a:xfrm>
          <a:prstGeom prst="rect">
            <a:avLst/>
          </a:prstGeom>
        </p:spPr>
      </p:pic>
      <p:sp>
        <p:nvSpPr>
          <p:cNvPr id="16" name="TextBox 1"/>
          <p:cNvSpPr txBox="1"/>
          <p:nvPr/>
        </p:nvSpPr>
        <p:spPr>
          <a:xfrm>
            <a:off x="819178" y="5365302"/>
            <a:ext cx="11165306" cy="1754326"/>
          </a:xfrm>
          <a:prstGeom prst="rect">
            <a:avLst/>
          </a:prstGeom>
          <a:noFill/>
          <a:effectLst>
            <a:glow rad="127000">
              <a:schemeClr val="bg1"/>
            </a:glow>
          </a:effectLst>
        </p:spPr>
        <p:txBody>
          <a:bodyPr wrap="square" rtlCol="0">
            <a:spAutoFit/>
          </a:bodyPr>
          <a:lstStyle/>
          <a:p>
            <a:r>
              <a:rPr lang="en-US" altLang="zh-CN" b="1" dirty="0"/>
              <a:t>Spark </a:t>
            </a:r>
            <a:r>
              <a:rPr lang="en-US" altLang="zh-CN" b="1" dirty="0" err="1"/>
              <a:t>MLlib</a:t>
            </a:r>
            <a:r>
              <a:rPr lang="zh-CN" altLang="zh-CN" dirty="0"/>
              <a:t>是</a:t>
            </a:r>
            <a:r>
              <a:rPr lang="en-US" altLang="zh-CN" dirty="0"/>
              <a:t>Spark</a:t>
            </a:r>
            <a:r>
              <a:rPr lang="zh-CN" altLang="zh-CN" dirty="0"/>
              <a:t>对常用的机器学习算法的实现库，同时包括相关的测试和数据生成器。</a:t>
            </a:r>
            <a:r>
              <a:rPr lang="en-US" altLang="zh-CN" dirty="0"/>
              <a:t>Spark</a:t>
            </a:r>
            <a:r>
              <a:rPr lang="zh-CN" altLang="zh-CN" dirty="0"/>
              <a:t>的设计初衷就是为了支持一些迭代的</a:t>
            </a:r>
            <a:r>
              <a:rPr lang="en-US" altLang="zh-CN" dirty="0"/>
              <a:t>Job, </a:t>
            </a:r>
            <a:r>
              <a:rPr lang="zh-CN" altLang="zh-CN" dirty="0"/>
              <a:t>这正好符合很多机器学习算法的特点。</a:t>
            </a:r>
            <a:r>
              <a:rPr lang="en-US" altLang="zh-CN" dirty="0"/>
              <a:t>Spark</a:t>
            </a:r>
            <a:r>
              <a:rPr lang="zh-CN" altLang="zh-CN" dirty="0"/>
              <a:t>基于内存的计算模型天生就擅长迭代计算，多个步骤计算直接在内存中完成，只有在必要时才会操作磁盘和网络。 </a:t>
            </a:r>
            <a:endParaRPr lang="en-US" altLang="zh-CN" dirty="0"/>
          </a:p>
          <a:p>
            <a:r>
              <a:rPr lang="en-US" altLang="zh-CN" dirty="0"/>
              <a:t>GitHub</a:t>
            </a:r>
            <a:r>
              <a:rPr lang="zh-CN" altLang="zh-CN" dirty="0"/>
              <a:t>项目地址</a:t>
            </a:r>
            <a:r>
              <a:rPr lang="en-US" altLang="zh-CN" dirty="0"/>
              <a:t>:</a:t>
            </a:r>
          </a:p>
          <a:p>
            <a:r>
              <a:rPr lang="en-US" altLang="zh-CN" dirty="0">
                <a:hlinkClick r:id="rId8"/>
              </a:rPr>
              <a:t>https://github.com/apache/spark</a:t>
            </a:r>
            <a:endParaRPr lang="en-US" altLang="zh-CN" dirty="0"/>
          </a:p>
          <a:p>
            <a:endParaRPr lang="zh-CN" altLang="zh-CN" dirty="0"/>
          </a:p>
        </p:txBody>
      </p:sp>
    </p:spTree>
    <p:extLst>
      <p:ext uri="{BB962C8B-B14F-4D97-AF65-F5344CB8AC3E}">
        <p14:creationId xmlns:p14="http://schemas.microsoft.com/office/powerpoint/2010/main" val="70806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6"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2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ircle(in)">
                                      <p:cBhvr>
                                        <p:cTn id="26" dur="2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946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5" name="TextBox 1"/>
          <p:cNvSpPr txBox="1"/>
          <p:nvPr/>
        </p:nvSpPr>
        <p:spPr>
          <a:xfrm>
            <a:off x="0" y="910628"/>
            <a:ext cx="11836400" cy="3140155"/>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监督学习</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无监督学习</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半监督学习</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强化学习</a:t>
            </a:r>
            <a:endParaRPr kumimoji="1" lang="en-US" altLang="zh-CN" sz="28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pic>
        <p:nvPicPr>
          <p:cNvPr id="6" name="图片 5" descr="https://img2018.cnblogs.com/blog/764050/201810/764050-20181027171857974-608291240.png"/>
          <p:cNvPicPr/>
          <p:nvPr/>
        </p:nvPicPr>
        <p:blipFill>
          <a:blip r:embed="rId2">
            <a:extLst>
              <a:ext uri="{28A0092B-C50C-407E-A947-70E740481C1C}">
                <a14:useLocalDpi xmlns:a14="http://schemas.microsoft.com/office/drawing/2010/main" val="0"/>
              </a:ext>
            </a:extLst>
          </a:blip>
          <a:srcRect/>
          <a:stretch>
            <a:fillRect/>
          </a:stretch>
        </p:blipFill>
        <p:spPr bwMode="auto">
          <a:xfrm>
            <a:off x="3755721" y="2552623"/>
            <a:ext cx="7608068" cy="3272823"/>
          </a:xfrm>
          <a:prstGeom prst="rect">
            <a:avLst/>
          </a:prstGeom>
          <a:noFill/>
          <a:ln>
            <a:noFill/>
          </a:ln>
        </p:spPr>
      </p:pic>
    </p:spTree>
    <p:extLst>
      <p:ext uri="{BB962C8B-B14F-4D97-AF65-F5344CB8AC3E}">
        <p14:creationId xmlns:p14="http://schemas.microsoft.com/office/powerpoint/2010/main" val="305496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a:t>监督学习</a:t>
            </a:r>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sp>
        <p:nvSpPr>
          <p:cNvPr id="6" name="TextBox 1"/>
          <p:cNvSpPr txBox="1"/>
          <p:nvPr/>
        </p:nvSpPr>
        <p:spPr>
          <a:xfrm>
            <a:off x="0" y="910628"/>
            <a:ext cx="11836400" cy="5062924"/>
          </a:xfrm>
          <a:prstGeom prst="rect">
            <a:avLst/>
          </a:prstGeom>
          <a:noFill/>
          <a:effectLst>
            <a:glow rad="127000">
              <a:schemeClr val="bg1"/>
            </a:glow>
          </a:effectLst>
        </p:spPr>
        <p:txBody>
          <a:bodyPr wrap="square" rtlCol="0">
            <a:spAutoFit/>
          </a:bodyPr>
          <a:lstStyle/>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监督学习就是教计算机如何完成任务</a:t>
            </a: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监督学习</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是从给定的训练数据集中学习一个函数（模型），当新的数据到来时，可以根据这个函数（模型）预测结果</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在监督式学习下，输入数据被称为“训练数据”，</a:t>
            </a:r>
            <a:r>
              <a:rPr kumimoji="1" lang="zh-CN" altLang="en-US" sz="2400" b="1" kern="0" dirty="0">
                <a:solidFill>
                  <a:srgbClr val="FF0000"/>
                </a:solidFill>
                <a:effectLst>
                  <a:glow rad="127000">
                    <a:srgbClr val="FFFFFF"/>
                  </a:glow>
                </a:effectLst>
                <a:latin typeface="微软雅黑" panose="020B0503020204020204" pitchFamily="34" charset="-122"/>
                <a:ea typeface="微软雅黑" panose="020B0503020204020204" pitchFamily="34" charset="-122"/>
              </a:rPr>
              <a:t>每组训练数据有一个明确的标识或结果</a:t>
            </a: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，如，对防垃圾邮件系统中“垃圾邮件”、“非垃圾邮件”</a:t>
            </a:r>
            <a:r>
              <a:rPr kumimoji="1" lang="en-US" altLang="zh-CN"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endParaRPr>
          </a:p>
          <a:p>
            <a:pPr marL="1263335" lvl="2" indent="-457200" eaLnBrk="0" fontAlgn="base" hangingPunct="0">
              <a:lnSpc>
                <a:spcPct val="150000"/>
              </a:lnSpc>
              <a:spcBef>
                <a:spcPts val="1417"/>
              </a:spcBef>
              <a:buClr>
                <a:srgbClr val="C00000"/>
              </a:buClr>
              <a:buFont typeface="Wingdings" panose="05000000000000000000" pitchFamily="2" charset="2"/>
              <a:buChar char="n"/>
              <a:defRPr/>
            </a:pPr>
            <a:r>
              <a:rPr kumimoji="1" lang="zh-CN" altLang="en-US" sz="2400" b="1" kern="0" dirty="0">
                <a:solidFill>
                  <a:srgbClr val="000000"/>
                </a:solidFill>
                <a:effectLst>
                  <a:glow rad="127000">
                    <a:srgbClr val="FFFFFF"/>
                  </a:glow>
                </a:effectLst>
                <a:latin typeface="微软雅黑" panose="020B0503020204020204" pitchFamily="34" charset="-122"/>
                <a:ea typeface="微软雅黑" panose="020B0503020204020204" pitchFamily="34" charset="-122"/>
              </a:rPr>
              <a:t>在建立模型时，监督式学习建立一个学习过程，将预测结果与“测试数据”的实际结果进行比较，不断调整预测模型，直到模型的预测结果达到一个预期的准确率</a:t>
            </a:r>
            <a:r>
              <a:rPr kumimoji="1" lang="zh-CN" altLang="en-US"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rPr>
              <a:t>。</a:t>
            </a:r>
            <a:endParaRPr kumimoji="1" lang="en-US" altLang="zh-CN" sz="2400" b="1" kern="0" dirty="0" smtClean="0">
              <a:solidFill>
                <a:srgbClr val="000000"/>
              </a:solidFill>
              <a:effectLst>
                <a:glow rad="127000">
                  <a:srgbClr val="FFFFFF"/>
                </a:glo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10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normAutofit lnSpcReduction="10000"/>
          </a:bodyPr>
          <a:lstStyle/>
          <a:p>
            <a:r>
              <a:rPr lang="zh-CN" altLang="en-US" dirty="0"/>
              <a:t>机器学习的分类 </a:t>
            </a:r>
            <a:r>
              <a:rPr lang="en-US" altLang="zh-CN" dirty="0"/>
              <a:t>-– </a:t>
            </a:r>
            <a:r>
              <a:rPr lang="zh-CN" altLang="en-US" dirty="0" smtClean="0"/>
              <a:t>监督学习</a:t>
            </a:r>
            <a:endParaRPr lang="zh-CN" altLang="en-US" dirty="0"/>
          </a:p>
        </p:txBody>
      </p:sp>
      <p:sp>
        <p:nvSpPr>
          <p:cNvPr id="3" name="内容占位符 2"/>
          <p:cNvSpPr>
            <a:spLocks noGrp="1"/>
          </p:cNvSpPr>
          <p:nvPr>
            <p:ph sz="quarter" idx="14"/>
          </p:nvPr>
        </p:nvSpPr>
        <p:spPr/>
        <p:txBody>
          <a:bodyPr>
            <a:normAutofit lnSpcReduction="10000"/>
          </a:bodyPr>
          <a:lstStyle/>
          <a:p>
            <a:r>
              <a:rPr lang="en-US" altLang="zh-CN" dirty="0"/>
              <a:t>4</a:t>
            </a:r>
            <a:endParaRPr lang="zh-CN" altLang="en-US" dirty="0"/>
          </a:p>
        </p:txBody>
      </p:sp>
      <p:graphicFrame>
        <p:nvGraphicFramePr>
          <p:cNvPr id="5" name="图示 4"/>
          <p:cNvGraphicFramePr/>
          <p:nvPr>
            <p:extLst>
              <p:ext uri="{D42A27DB-BD31-4B8C-83A1-F6EECF244321}">
                <p14:modId xmlns:p14="http://schemas.microsoft.com/office/powerpoint/2010/main" val="1354538091"/>
              </p:ext>
            </p:extLst>
          </p:nvPr>
        </p:nvGraphicFramePr>
        <p:xfrm>
          <a:off x="2465798" y="2170534"/>
          <a:ext cx="7572054" cy="3480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8" name="Picture 6" descr="../../_images/sphx_glr_plot_ols_001.png"/>
          <p:cNvPicPr>
            <a:picLocks noChangeAspect="1" noChangeArrowheads="1"/>
          </p:cNvPicPr>
          <p:nvPr/>
        </p:nvPicPr>
        <p:blipFill rotWithShape="1">
          <a:blip r:embed="rId7">
            <a:extLst>
              <a:ext uri="{28A0092B-C50C-407E-A947-70E740481C1C}">
                <a14:useLocalDpi xmlns:a14="http://schemas.microsoft.com/office/drawing/2010/main" val="0"/>
              </a:ext>
            </a:extLst>
          </a:blip>
          <a:srcRect r="7776"/>
          <a:stretch/>
        </p:blipFill>
        <p:spPr bwMode="auto">
          <a:xfrm>
            <a:off x="104596" y="1242141"/>
            <a:ext cx="3655746" cy="297297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_images/sphx_glr_plot_iris_logistic_0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5972" y="307628"/>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9624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04144542"/>
  <p:tag name="MH_LIBRARY" val="GRAPHIC"/>
  <p:tag name="MH_ORDER" val="Freeform 9"/>
</p:tagLst>
</file>

<file path=ppt/tags/tag2.xml><?xml version="1.0" encoding="utf-8"?>
<p:tagLst xmlns:a="http://schemas.openxmlformats.org/drawingml/2006/main" xmlns:r="http://schemas.openxmlformats.org/officeDocument/2006/relationships" xmlns:p="http://schemas.openxmlformats.org/presentationml/2006/main">
  <p:tag name="MH" val="20160804144542"/>
  <p:tag name="MH_LIBRARY" val="GRAPHIC"/>
  <p:tag name="MH_ORDER" val="Freeform 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9070</TotalTime>
  <Words>7322</Words>
  <Application>Microsoft Office PowerPoint</Application>
  <PresentationFormat>自定义</PresentationFormat>
  <Paragraphs>620</Paragraphs>
  <Slides>68</Slides>
  <Notes>5</Notes>
  <HiddenSlides>0</HiddenSlides>
  <MMClips>0</MMClips>
  <ScaleCrop>false</ScaleCrop>
  <HeadingPairs>
    <vt:vector size="4" baseType="variant">
      <vt:variant>
        <vt:lpstr>主题</vt:lpstr>
      </vt:variant>
      <vt:variant>
        <vt:i4>1</vt:i4>
      </vt:variant>
      <vt:variant>
        <vt:lpstr>幻灯片标题</vt:lpstr>
      </vt:variant>
      <vt:variant>
        <vt:i4>68</vt:i4>
      </vt:variant>
    </vt:vector>
  </HeadingPairs>
  <TitlesOfParts>
    <vt:vector size="6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为了全面反映中国“人口自然增长率”的全貌，选择人口增长率作为被解释变量（Y），以反映中国人口的增长；选择“国名收入”（X_1）及“人均GDP” （X_2）作为经济整体增长的代表；选择“居民消费价格指数增长率” （X_3）作为居民消费水平的代表。暂不考虑文化程度及人口分布的影响。    从《中国统计年鉴》收集到以下数据（见表1）：</vt:lpstr>
      <vt:lpstr>PowerPoint 演示文稿</vt:lpstr>
      <vt:lpstr> 采用线性回归的办法，去分析变量之间的相关性问题。设定的线性回归模型为：  Y_t=β_0+β_1 X_1t+β_2 X_2t+β_3 X_3t+μ_t  其中μ_t是拟合误差，β_i为回归系数(自变量对因变量的影响权重)。 模型求解的过程是使得∑▒〖（Y_t-(Y_t ) ̂）〗^2 最小，(Y_t ) ̂是Y_t的拟合。  </vt:lpstr>
      <vt:lpstr>根据表2中数据，线性回归模型的方程求解为：            Y ̂=15.60851+0.000332×X_1+0.047918×X_2-0.005109×X_3                    模型估计结果说明，在假定其它变量不变的情况下，当年国民总收入每增长1亿元，人口增长率增长0.000332%；在假定其它变量不变的情况下，当年居民消费价格指数增长率每增长 1%，人口增长率增长0.047918%；在假定其它变量不变的情况下，当年人均GDP没增加一元，人口增长率就会降低0.005109%。这与理论分析和经验判断相一致。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V_SunnyLin</cp:lastModifiedBy>
  <cp:revision>137</cp:revision>
  <dcterms:created xsi:type="dcterms:W3CDTF">2019-11-26T12:25:18Z</dcterms:created>
  <dcterms:modified xsi:type="dcterms:W3CDTF">2020-01-02T07:18:46Z</dcterms:modified>
</cp:coreProperties>
</file>